
<file path=[Content_Types].xml><?xml version="1.0" encoding="utf-8"?>
<Types xmlns="http://schemas.openxmlformats.org/package/2006/content-types">
  <Default Extension="png" ContentType="image/png"/>
  <Default Extension="gif&amp;ehk=nxXP4N10AJMZAIWfErhNUg&amp;r=0&amp;pid=OfficeInsert" ContentType="image/gif"/>
  <Default Extension="png&amp;ehk=WfwGM" ContentType="image/png"/>
  <Default Extension="gif&amp;ehk=05OULvSJycm" ContentType="image/gif"/>
  <Default Extension="jpeg" ContentType="image/jpeg"/>
  <Default Extension="rels" ContentType="application/vnd.openxmlformats-package.relationships+xml"/>
  <Default Extension="xml" ContentType="application/xml"/>
  <Default Extension="jpg&amp;ehk=KfmTlxPxSWHDrqkNGBO7qQ&amp;r=0&amp;pid=OfficeInsert" ContentType="image/jpeg"/>
  <Default Extension="jpg&amp;ehk=bb75nN7aYqlaxz1RpEPfOw&amp;r=0&amp;pid=OfficeInsert" ContentType="image/jpeg"/>
  <Default Extension="jpg&amp;ehk=G5vL8o2J4WmQiXJDGdtTlA&amp;r=0&amp;pid=OfficeInsert"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0"/>
  </p:notesMasterIdLst>
  <p:sldIdLst>
    <p:sldId id="256" r:id="rId2"/>
    <p:sldId id="257" r:id="rId3"/>
    <p:sldId id="268" r:id="rId4"/>
    <p:sldId id="267" r:id="rId5"/>
    <p:sldId id="258" r:id="rId6"/>
    <p:sldId id="266" r:id="rId7"/>
    <p:sldId id="269" r:id="rId8"/>
    <p:sldId id="270" r:id="rId9"/>
    <p:sldId id="272" r:id="rId10"/>
    <p:sldId id="273" r:id="rId11"/>
    <p:sldId id="274" r:id="rId12"/>
    <p:sldId id="260" r:id="rId13"/>
    <p:sldId id="261" r:id="rId14"/>
    <p:sldId id="276" r:id="rId15"/>
    <p:sldId id="263" r:id="rId16"/>
    <p:sldId id="275" r:id="rId17"/>
    <p:sldId id="265"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43" autoAdjust="0"/>
    <p:restoredTop sz="70209" autoAdjust="0"/>
  </p:normalViewPr>
  <p:slideViewPr>
    <p:cSldViewPr snapToGrid="0">
      <p:cViewPr varScale="1">
        <p:scale>
          <a:sx n="54" d="100"/>
          <a:sy n="54" d="100"/>
        </p:scale>
        <p:origin x="11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6B0E89-DC4C-4CF7-BCD6-2BAD31A7C5C8}" type="datetimeFigureOut">
              <a:rPr lang="en-US" smtClean="0"/>
              <a:t>8/17/2017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0886ED-0237-48B4-A9CA-FE1419D72F89}" type="slidenum">
              <a:rPr lang="en-US" smtClean="0"/>
              <a:t>‹#›</a:t>
            </a:fld>
            <a:endParaRPr lang="en-US" dirty="0"/>
          </a:p>
        </p:txBody>
      </p:sp>
    </p:spTree>
    <p:extLst>
      <p:ext uri="{BB962C8B-B14F-4D97-AF65-F5344CB8AC3E}">
        <p14:creationId xmlns:p14="http://schemas.microsoft.com/office/powerpoint/2010/main" val="19058851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0886ED-0237-48B4-A9CA-FE1419D72F89}" type="slidenum">
              <a:rPr lang="en-US" smtClean="0"/>
              <a:t>1</a:t>
            </a:fld>
            <a:endParaRPr lang="en-US" dirty="0"/>
          </a:p>
        </p:txBody>
      </p:sp>
    </p:spTree>
    <p:extLst>
      <p:ext uri="{BB962C8B-B14F-4D97-AF65-F5344CB8AC3E}">
        <p14:creationId xmlns:p14="http://schemas.microsoft.com/office/powerpoint/2010/main" val="4106673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Drexel University College of Engineering is working on a special material called Mxene capable of instantly recharging.</a:t>
            </a:r>
          </a:p>
          <a:p>
            <a:r>
              <a:rPr lang="en-US" dirty="0"/>
              <a:t>Charge time is in the tens of milliseconds</a:t>
            </a:r>
          </a:p>
          <a:p>
            <a:endParaRPr lang="en-US" dirty="0"/>
          </a:p>
          <a:p>
            <a:r>
              <a:rPr lang="en-US" dirty="0"/>
              <a:t>Toyota is working on a solid state battery which will be available in cars by 2020.  A solid-state battery would be much smaller and lighter and it would have an improved life.  This technology is also being researched for mobile phones.</a:t>
            </a:r>
          </a:p>
          <a:p>
            <a:endParaRPr lang="en-US" dirty="0"/>
          </a:p>
          <a:p>
            <a:r>
              <a:rPr lang="en-US" dirty="0"/>
              <a:t>Sony is building a battery with 40% higher energy density</a:t>
            </a:r>
          </a:p>
          <a:p>
            <a:endParaRPr lang="en-US" dirty="0"/>
          </a:p>
          <a:p>
            <a:r>
              <a:rPr lang="en-US" dirty="0"/>
              <a:t>Wireless charging:</a:t>
            </a:r>
          </a:p>
          <a:p>
            <a:r>
              <a:rPr lang="en-US" dirty="0"/>
              <a:t>Market and Market predicts wireless charging market will be worth $13.7 billion.</a:t>
            </a:r>
          </a:p>
          <a:p>
            <a:r>
              <a:rPr lang="en-US" dirty="0"/>
              <a:t>Mashable predicts the iPhone will remove its final hole and go wireless charging by 2020.  They state it is not a question of if … but when.  Given the fact Apple has already removed the headphone port, it is likely they will remove the lightning port sooner rather than later.</a:t>
            </a:r>
          </a:p>
          <a:p>
            <a:r>
              <a:rPr lang="en-US" dirty="0"/>
              <a:t>Slash Gear reports GM has signed an agreement with WiTricity which will provide the capability to wirelessly charge its electric batteries.</a:t>
            </a:r>
          </a:p>
          <a:p>
            <a:r>
              <a:rPr lang="en-US" dirty="0"/>
              <a:t>Juniper Research estimates nearly 40% of households will adopt wireless charging by 2020.</a:t>
            </a:r>
          </a:p>
          <a:p>
            <a:endParaRPr lang="en-US" dirty="0"/>
          </a:p>
          <a:p>
            <a:r>
              <a:rPr lang="en-US" dirty="0"/>
              <a:t>The challenges:</a:t>
            </a:r>
          </a:p>
          <a:p>
            <a:r>
              <a:rPr lang="en-US" dirty="0"/>
              <a:t>Multi vendors with non compatible technology operating in the field.</a:t>
            </a:r>
          </a:p>
          <a:p>
            <a:r>
              <a:rPr lang="en-US" dirty="0"/>
              <a:t>Large focus is automotive technologies</a:t>
            </a:r>
          </a:p>
          <a:p>
            <a:r>
              <a:rPr lang="en-US" dirty="0"/>
              <a:t>May not be compatible with instant (or reduced) charging technologies.</a:t>
            </a:r>
          </a:p>
          <a:p>
            <a:endParaRPr lang="en-US" dirty="0"/>
          </a:p>
          <a:p>
            <a:r>
              <a:rPr lang="en-US" dirty="0"/>
              <a:t>Sources:</a:t>
            </a:r>
          </a:p>
          <a:p>
            <a:r>
              <a:rPr lang="en-US" dirty="0"/>
              <a:t>https://thenextweb.com/tech/2017/07/28/scientists-are-creating-a-cell-phone-battery-that-charges-instantly/#.tnw_7lDoXrC3</a:t>
            </a:r>
          </a:p>
          <a:p>
            <a:r>
              <a:rPr lang="en-US" dirty="0"/>
              <a:t>https://techcrunch.com/2017/07/25/toyotas-new-solid-state-battery-could-make-its-way-to-cars-by-2020/</a:t>
            </a:r>
          </a:p>
          <a:p>
            <a:r>
              <a:rPr lang="en-US" dirty="0"/>
              <a:t>http://www.thedrive.com/news/6402/five-minute-recharging-batteries-coming-early-as-2020</a:t>
            </a:r>
          </a:p>
          <a:p>
            <a:r>
              <a:rPr lang="en-US" dirty="0"/>
              <a:t>http://gizmodo.com/sonys-building-a-battery-with-40-higher-energy-density-1748668432</a:t>
            </a:r>
          </a:p>
          <a:p>
            <a:r>
              <a:rPr lang="en-US" dirty="0"/>
              <a:t>http://www.marketsandmarkets.com/PressReleases/wireless-charging.asp</a:t>
            </a:r>
          </a:p>
          <a:p>
            <a:r>
              <a:rPr lang="en-US" dirty="0"/>
              <a:t>http://mashable.com/2017/06/30/iphone-future-no-ports/#AQCZcEf0APqs</a:t>
            </a:r>
          </a:p>
          <a:p>
            <a:r>
              <a:rPr lang="en-US" dirty="0"/>
              <a:t>https://www.slashgear.com/gm-witricity-wireless-car-charging-partnership-21468305/</a:t>
            </a:r>
          </a:p>
          <a:p>
            <a:r>
              <a:rPr lang="en-US" dirty="0"/>
              <a:t>https://www.juniperresearch.com/press/press-releases/mobile-wireless-charging-40pc-households-by-2020</a:t>
            </a:r>
          </a:p>
        </p:txBody>
      </p:sp>
      <p:sp>
        <p:nvSpPr>
          <p:cNvPr id="4" name="Slide Number Placeholder 3"/>
          <p:cNvSpPr>
            <a:spLocks noGrp="1"/>
          </p:cNvSpPr>
          <p:nvPr>
            <p:ph type="sldNum" sz="quarter" idx="10"/>
          </p:nvPr>
        </p:nvSpPr>
        <p:spPr/>
        <p:txBody>
          <a:bodyPr/>
          <a:lstStyle/>
          <a:p>
            <a:fld id="{730886ED-0237-48B4-A9CA-FE1419D72F89}" type="slidenum">
              <a:rPr lang="en-US" smtClean="0"/>
              <a:t>10</a:t>
            </a:fld>
            <a:endParaRPr lang="en-US" dirty="0"/>
          </a:p>
        </p:txBody>
      </p:sp>
    </p:spTree>
    <p:extLst>
      <p:ext uri="{BB962C8B-B14F-4D97-AF65-F5344CB8AC3E}">
        <p14:creationId xmlns:p14="http://schemas.microsoft.com/office/powerpoint/2010/main" val="210281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is not the only area where we will see breakthroughs in technology.   We will take a closer look at:</a:t>
            </a:r>
          </a:p>
          <a:p>
            <a:endParaRPr lang="en-US" dirty="0"/>
          </a:p>
          <a:p>
            <a:pPr marL="171450" indent="-171450">
              <a:buFontTx/>
              <a:buChar char="-"/>
            </a:pPr>
            <a:r>
              <a:rPr lang="en-US" dirty="0"/>
              <a:t>Drones</a:t>
            </a:r>
          </a:p>
          <a:p>
            <a:pPr marL="171450" indent="-171450">
              <a:buFontTx/>
              <a:buChar char="-"/>
            </a:pPr>
            <a:r>
              <a:rPr lang="en-US" dirty="0"/>
              <a:t>Internet of Things</a:t>
            </a:r>
          </a:p>
          <a:p>
            <a:pPr marL="171450" indent="-171450">
              <a:buFontTx/>
              <a:buChar char="-"/>
            </a:pPr>
            <a:r>
              <a:rPr lang="en-US" dirty="0"/>
              <a:t>Artificial Intelligence/Machine Learning</a:t>
            </a:r>
          </a:p>
          <a:p>
            <a:pPr marL="171450" indent="-171450">
              <a:buFontTx/>
              <a:buChar char="-"/>
            </a:pPr>
            <a:r>
              <a:rPr lang="en-US" dirty="0"/>
              <a:t>Automotive</a:t>
            </a:r>
          </a:p>
          <a:p>
            <a:pPr marL="171450" indent="-171450">
              <a:buFontTx/>
              <a:buChar char="-"/>
            </a:pPr>
            <a:r>
              <a:rPr lang="en-US" dirty="0"/>
              <a:t>Virtual/Augmented Reality</a:t>
            </a:r>
          </a:p>
        </p:txBody>
      </p:sp>
      <p:sp>
        <p:nvSpPr>
          <p:cNvPr id="4" name="Slide Number Placeholder 3"/>
          <p:cNvSpPr>
            <a:spLocks noGrp="1"/>
          </p:cNvSpPr>
          <p:nvPr>
            <p:ph type="sldNum" sz="quarter" idx="10"/>
          </p:nvPr>
        </p:nvSpPr>
        <p:spPr/>
        <p:txBody>
          <a:bodyPr/>
          <a:lstStyle/>
          <a:p>
            <a:fld id="{730886ED-0237-48B4-A9CA-FE1419D72F89}" type="slidenum">
              <a:rPr lang="en-US" smtClean="0"/>
              <a:t>11</a:t>
            </a:fld>
            <a:endParaRPr lang="en-US" dirty="0"/>
          </a:p>
        </p:txBody>
      </p:sp>
    </p:spTree>
    <p:extLst>
      <p:ext uri="{BB962C8B-B14F-4D97-AF65-F5344CB8AC3E}">
        <p14:creationId xmlns:p14="http://schemas.microsoft.com/office/powerpoint/2010/main" val="26686501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FFA predicts there will be over 7 million drones flying over America by 2020.</a:t>
            </a:r>
          </a:p>
          <a:p>
            <a:r>
              <a:rPr lang="en-US" dirty="0"/>
              <a:t>Currently there are 2.5 million drones flying over America.</a:t>
            </a:r>
          </a:p>
          <a:p>
            <a:endParaRPr lang="en-US" dirty="0"/>
          </a:p>
          <a:p>
            <a:r>
              <a:rPr lang="en-US" dirty="0"/>
              <a:t>Uber plans on offering flying taxis using Vertical Take of and Landing (VTOL) drones in Dallas and Dubai by 2020.</a:t>
            </a:r>
          </a:p>
          <a:p>
            <a:endParaRPr lang="en-US" dirty="0"/>
          </a:p>
          <a:p>
            <a:r>
              <a:rPr lang="en-US" dirty="0"/>
              <a:t>Goldman Sachs notes drones have evolved from a strictly military application to a commercial application similar to GPS and the Internet.</a:t>
            </a:r>
          </a:p>
          <a:p>
            <a:r>
              <a:rPr lang="en-US" dirty="0"/>
              <a:t>Goldman Sachs notes drone technology will be a $70 billion industry by 2020.  They note drones are already in use generating climate data, monitoring the borders and more.</a:t>
            </a:r>
          </a:p>
          <a:p>
            <a:endParaRPr lang="en-US" dirty="0"/>
          </a:p>
          <a:p>
            <a:r>
              <a:rPr lang="en-US" dirty="0"/>
              <a:t>Goldman Sachs notes drones will be able to support multiple fields:</a:t>
            </a:r>
          </a:p>
          <a:p>
            <a:pPr marL="171450" indent="-171450">
              <a:buFontTx/>
              <a:buChar char="-"/>
            </a:pPr>
            <a:r>
              <a:rPr lang="en-US" dirty="0"/>
              <a:t>Construction $11.1 billion</a:t>
            </a:r>
          </a:p>
          <a:p>
            <a:pPr marL="171450" indent="-171450">
              <a:buFontTx/>
              <a:buChar char="-"/>
            </a:pPr>
            <a:r>
              <a:rPr lang="en-US" dirty="0"/>
              <a:t>Agriculture $5.9 billion</a:t>
            </a:r>
          </a:p>
          <a:p>
            <a:pPr marL="171450" indent="-171450">
              <a:buFontTx/>
              <a:buChar char="-"/>
            </a:pPr>
            <a:r>
              <a:rPr lang="en-US" dirty="0"/>
              <a:t>Insurance Claims $1.4 billion</a:t>
            </a:r>
          </a:p>
          <a:p>
            <a:pPr marL="171450" indent="-171450">
              <a:buFontTx/>
              <a:buChar char="-"/>
            </a:pPr>
            <a:r>
              <a:rPr lang="en-US" dirty="0"/>
              <a:t>Offshore Oil/Gas Refining $1.1 billion</a:t>
            </a:r>
          </a:p>
          <a:p>
            <a:pPr marL="171450" indent="-171450">
              <a:buFontTx/>
              <a:buChar char="-"/>
            </a:pPr>
            <a:r>
              <a:rPr lang="en-US" dirty="0"/>
              <a:t>Police $885 million</a:t>
            </a:r>
          </a:p>
          <a:p>
            <a:pPr marL="171450" indent="-171450">
              <a:buFontTx/>
              <a:buChar char="-"/>
            </a:pPr>
            <a:r>
              <a:rPr lang="en-US" dirty="0"/>
              <a:t>Fire $881 million</a:t>
            </a:r>
          </a:p>
          <a:p>
            <a:pPr marL="171450" indent="-171450">
              <a:buFontTx/>
              <a:buChar char="-"/>
            </a:pPr>
            <a:r>
              <a:rPr lang="en-US" dirty="0"/>
              <a:t>Many others ranging from Coast Guard to Journalism to Border Patrol, Real Estate, Utilities, Pipelines, Mining, and Cinematography</a:t>
            </a:r>
          </a:p>
          <a:p>
            <a:pPr marL="171450" indent="-171450">
              <a:buFontTx/>
              <a:buChar char="-"/>
            </a:pPr>
            <a:endParaRPr lang="en-US" dirty="0"/>
          </a:p>
          <a:p>
            <a:pPr marL="0" indent="0">
              <a:buFontTx/>
              <a:buNone/>
            </a:pPr>
            <a:r>
              <a:rPr lang="en-US" dirty="0"/>
              <a:t>Drones will be used in applications where it is too dangerous or too costly for humans/aircraft.  Fire fighting water delivery targeting, inspections (pipes, electrical, etc).</a:t>
            </a:r>
          </a:p>
          <a:p>
            <a:pPr marL="0" indent="0">
              <a:buFontTx/>
              <a:buNone/>
            </a:pPr>
            <a:r>
              <a:rPr lang="en-US" dirty="0"/>
              <a:t>Inspect crops in the field.  Inspect 1,000 acres per day</a:t>
            </a:r>
          </a:p>
          <a:p>
            <a:pPr marL="0" indent="0">
              <a:buFontTx/>
              <a:buNone/>
            </a:pPr>
            <a:endParaRPr lang="en-US" dirty="0"/>
          </a:p>
          <a:p>
            <a:r>
              <a:rPr lang="en-US" dirty="0"/>
              <a:t>Sources:</a:t>
            </a:r>
          </a:p>
          <a:p>
            <a:r>
              <a:rPr lang="en-US" dirty="0"/>
              <a:t>https://www.google.com/url?sa=t&amp;rct=j&amp;q=&amp;esrc=s&amp;source=web&amp;cd=1&amp;cad=rja&amp;uact=8&amp;ved=0ahUKEwiW6Nqvit3VAhXq44MKHd1PDfAQFggoMAA&amp;url=http%3A%2F%2Fwww.popsci.com%2Fnew-faa-report-stares-in-face-drone-filled-future&amp;usg=AFQjCNGy9LEhREf44hHOYTv8MeQHMtgCjg</a:t>
            </a:r>
          </a:p>
          <a:p>
            <a:r>
              <a:rPr lang="en-US" dirty="0"/>
              <a:t>http://www.dailymail.co.uk/sciencetech/article-4444874/Uber-looks-soar-flying-taxis-2020.html</a:t>
            </a:r>
          </a:p>
          <a:p>
            <a:r>
              <a:rPr lang="en-US" dirty="0"/>
              <a:t>http://www.goldmansachs.com/our-thinking/technology-driving-innovation/drones/</a:t>
            </a:r>
          </a:p>
        </p:txBody>
      </p:sp>
      <p:sp>
        <p:nvSpPr>
          <p:cNvPr id="4" name="Slide Number Placeholder 3"/>
          <p:cNvSpPr>
            <a:spLocks noGrp="1"/>
          </p:cNvSpPr>
          <p:nvPr>
            <p:ph type="sldNum" sz="quarter" idx="10"/>
          </p:nvPr>
        </p:nvSpPr>
        <p:spPr/>
        <p:txBody>
          <a:bodyPr/>
          <a:lstStyle/>
          <a:p>
            <a:fld id="{730886ED-0237-48B4-A9CA-FE1419D72F89}" type="slidenum">
              <a:rPr lang="en-US" smtClean="0"/>
              <a:t>12</a:t>
            </a:fld>
            <a:endParaRPr lang="en-US" dirty="0"/>
          </a:p>
        </p:txBody>
      </p:sp>
    </p:spTree>
    <p:extLst>
      <p:ext uri="{BB962C8B-B14F-4D97-AF65-F5344CB8AC3E}">
        <p14:creationId xmlns:p14="http://schemas.microsoft.com/office/powerpoint/2010/main" val="3367181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Forbes predicts annual revenue from IoT will reach $470 billion by 2020.  The number of devices will grow from 15.4 billion in 2015 to 30.7 billion in 2020.</a:t>
            </a:r>
          </a:p>
          <a:p>
            <a:r>
              <a:rPr lang="en-US" dirty="0"/>
              <a:t>IoT has the potential to impact the economy by $2.7 – $6.2 trillion until 2025.</a:t>
            </a:r>
          </a:p>
          <a:p>
            <a:r>
              <a:rPr lang="en-US" dirty="0"/>
              <a:t>Enterprises have been adopted IoT to improve their operations.  Examples include:</a:t>
            </a:r>
          </a:p>
          <a:p>
            <a:pPr marL="171450" indent="-171450">
              <a:buFontTx/>
              <a:buChar char="-"/>
            </a:pPr>
            <a:r>
              <a:rPr lang="en-US" dirty="0"/>
              <a:t>Transportation/Fleet</a:t>
            </a:r>
          </a:p>
          <a:p>
            <a:pPr marL="171450" indent="-171450">
              <a:buFontTx/>
              <a:buChar char="-"/>
            </a:pPr>
            <a:r>
              <a:rPr lang="en-US" dirty="0"/>
              <a:t>Security and Surveillance</a:t>
            </a:r>
          </a:p>
          <a:p>
            <a:pPr marL="171450" indent="-171450">
              <a:buFontTx/>
              <a:buChar char="-"/>
            </a:pPr>
            <a:r>
              <a:rPr lang="en-US" dirty="0"/>
              <a:t>Inventory and warehouse management</a:t>
            </a:r>
          </a:p>
          <a:p>
            <a:pPr marL="171450" indent="-171450">
              <a:buFontTx/>
              <a:buChar char="-"/>
            </a:pPr>
            <a:endParaRPr lang="en-US" dirty="0"/>
          </a:p>
          <a:p>
            <a:pPr marL="0" indent="0">
              <a:buFontTx/>
              <a:buNone/>
            </a:pPr>
            <a:r>
              <a:rPr lang="en-US" dirty="0"/>
              <a:t>Gartner says 8.4 billion devices will be connected in 2017.  That number will rise to 20.4 billion by 2020.</a:t>
            </a:r>
          </a:p>
          <a:p>
            <a:endParaRPr lang="en-US" dirty="0"/>
          </a:p>
          <a:p>
            <a:r>
              <a:rPr lang="en-US" dirty="0"/>
              <a:t>Sources:</a:t>
            </a:r>
          </a:p>
          <a:p>
            <a:r>
              <a:rPr lang="en-US" dirty="0"/>
              <a:t>https://www.forbes.com/sites/louiscolumbus/2016/11/27/roundup-of-internet-of-things-forecasts-and-market-estimates-2016/#64795063292d</a:t>
            </a:r>
          </a:p>
          <a:p>
            <a:r>
              <a:rPr lang="en-US" dirty="0"/>
              <a:t>http://www.gartner.com/newsroom/id/3598917</a:t>
            </a:r>
          </a:p>
        </p:txBody>
      </p:sp>
      <p:sp>
        <p:nvSpPr>
          <p:cNvPr id="4" name="Slide Number Placeholder 3"/>
          <p:cNvSpPr>
            <a:spLocks noGrp="1"/>
          </p:cNvSpPr>
          <p:nvPr>
            <p:ph type="sldNum" sz="quarter" idx="10"/>
          </p:nvPr>
        </p:nvSpPr>
        <p:spPr/>
        <p:txBody>
          <a:bodyPr/>
          <a:lstStyle/>
          <a:p>
            <a:fld id="{730886ED-0237-48B4-A9CA-FE1419D72F89}" type="slidenum">
              <a:rPr lang="en-US" smtClean="0"/>
              <a:t>13</a:t>
            </a:fld>
            <a:endParaRPr lang="en-US" dirty="0"/>
          </a:p>
        </p:txBody>
      </p:sp>
    </p:spTree>
    <p:extLst>
      <p:ext uri="{BB962C8B-B14F-4D97-AF65-F5344CB8AC3E}">
        <p14:creationId xmlns:p14="http://schemas.microsoft.com/office/powerpoint/2010/main" val="258614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Gartner says AI will be in almost every new software product by 2020.</a:t>
            </a:r>
          </a:p>
          <a:p>
            <a:endParaRPr lang="en-US" dirty="0"/>
          </a:p>
          <a:p>
            <a:r>
              <a:rPr lang="en-US" dirty="0"/>
              <a:t>ZDNet stated cognitive and artificial intelligence systems will reach $12.5 billion by the end of 2017.  That number will rise to $46 billion by 2020.</a:t>
            </a:r>
          </a:p>
          <a:p>
            <a:endParaRPr lang="en-US" dirty="0"/>
          </a:p>
          <a:p>
            <a:r>
              <a:rPr lang="en-US" dirty="0"/>
              <a:t>Already being used in services like Microsoft’s Cognitive Services which can analyze a photo and provide information about the photo: what is in the photo, emotions of humans in photos, describe actions in photos, etc.</a:t>
            </a:r>
          </a:p>
          <a:p>
            <a:endParaRPr lang="en-US" dirty="0"/>
          </a:p>
          <a:p>
            <a:r>
              <a:rPr lang="en-US" dirty="0"/>
              <a:t>Challenges:</a:t>
            </a:r>
          </a:p>
          <a:p>
            <a:pPr marL="171450" indent="-171450">
              <a:buFontTx/>
              <a:buChar char="-"/>
            </a:pPr>
            <a:r>
              <a:rPr lang="en-US" dirty="0"/>
              <a:t>Unsupervised learning – currently learn through a structured force-feeding.  Some systems have already started the process.  In some cases, the company has shut down the system as the machines learned in ways humans could not understand.</a:t>
            </a:r>
          </a:p>
          <a:p>
            <a:pPr marL="171450" indent="-171450">
              <a:buFontTx/>
              <a:buChar char="-"/>
            </a:pPr>
            <a:r>
              <a:rPr lang="en-US" dirty="0"/>
              <a:t>Creativity and abstract thinking – currently computers struggle in this area, but with deep thinking computers may be able to cross this threshold by 2020.</a:t>
            </a:r>
          </a:p>
          <a:p>
            <a:pPr marL="171450" indent="-171450">
              <a:buFontTx/>
              <a:buChar char="-"/>
            </a:pPr>
            <a:r>
              <a:rPr lang="en-US" dirty="0"/>
              <a:t>Public trust – Only 39% of the public trusts AI</a:t>
            </a:r>
          </a:p>
          <a:p>
            <a:pPr marL="171450" indent="-171450">
              <a:buFontTx/>
              <a:buChar char="-"/>
            </a:pPr>
            <a:r>
              <a:rPr lang="en-US" dirty="0"/>
              <a:t>Integration – AI needs to integrate with something practical.</a:t>
            </a:r>
          </a:p>
          <a:p>
            <a:pPr marL="171450" indent="-171450">
              <a:buFontTx/>
              <a:buChar char="-"/>
            </a:pPr>
            <a:r>
              <a:rPr lang="en-US" dirty="0"/>
              <a:t>General use – currently designed for specific tasks.  Need to develop so AI can serve a general purpose.  Currently being used in applications like Siri, Google Home, Amazon Alexa, Cortana</a:t>
            </a:r>
          </a:p>
          <a:p>
            <a:endParaRPr lang="en-US" dirty="0"/>
          </a:p>
          <a:p>
            <a:endParaRPr lang="en-US" dirty="0"/>
          </a:p>
          <a:p>
            <a:r>
              <a:rPr lang="en-US" dirty="0"/>
              <a:t>Sources:</a:t>
            </a:r>
          </a:p>
          <a:p>
            <a:r>
              <a:rPr lang="en-US" dirty="0"/>
              <a:t>http://government-2020.dupress.com/driver/artificial-intelligence/</a:t>
            </a:r>
          </a:p>
          <a:p>
            <a:r>
              <a:rPr lang="en-US" dirty="0"/>
              <a:t>https://www.forbes.com/sites/joemckendrick/2017/03/30/artificial-intelligence-will-make-its-mark-within-next-3-years/#2b52cf446d49</a:t>
            </a:r>
          </a:p>
          <a:p>
            <a:r>
              <a:rPr lang="en-US" dirty="0"/>
              <a:t>http://www.gartner.com/newsroom/id/3763265</a:t>
            </a:r>
          </a:p>
          <a:p>
            <a:r>
              <a:rPr lang="en-US" dirty="0"/>
              <a:t>http://www.zdnet.com/article/cognitive-and-artificial-intelligence-spending-expected-to-surge-through-2020-says-idc/</a:t>
            </a:r>
          </a:p>
        </p:txBody>
      </p:sp>
      <p:sp>
        <p:nvSpPr>
          <p:cNvPr id="4" name="Slide Number Placeholder 3"/>
          <p:cNvSpPr>
            <a:spLocks noGrp="1"/>
          </p:cNvSpPr>
          <p:nvPr>
            <p:ph type="sldNum" sz="quarter" idx="10"/>
          </p:nvPr>
        </p:nvSpPr>
        <p:spPr/>
        <p:txBody>
          <a:bodyPr/>
          <a:lstStyle/>
          <a:p>
            <a:fld id="{730886ED-0237-48B4-A9CA-FE1419D72F89}" type="slidenum">
              <a:rPr lang="en-US" smtClean="0"/>
              <a:t>14</a:t>
            </a:fld>
            <a:endParaRPr lang="en-US" dirty="0"/>
          </a:p>
        </p:txBody>
      </p:sp>
    </p:spTree>
    <p:extLst>
      <p:ext uri="{BB962C8B-B14F-4D97-AF65-F5344CB8AC3E}">
        <p14:creationId xmlns:p14="http://schemas.microsoft.com/office/powerpoint/2010/main" val="2805927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Forbes, TechCo, and Goliath all predict similar technologies by 2020 for the automotive industry.  The list includes:</a:t>
            </a:r>
          </a:p>
          <a:p>
            <a:pPr marL="171450" indent="-171450">
              <a:buFontTx/>
              <a:buChar char="-"/>
            </a:pPr>
            <a:r>
              <a:rPr lang="en-US" dirty="0"/>
              <a:t>Autonomous vehicles – fully autonomous in certain area/under certain weather conditions</a:t>
            </a:r>
          </a:p>
          <a:p>
            <a:pPr marL="171450" indent="-171450">
              <a:buFontTx/>
              <a:buChar char="-"/>
            </a:pPr>
            <a:r>
              <a:rPr lang="en-US" dirty="0"/>
              <a:t>Driver override systems – take over for safety</a:t>
            </a:r>
          </a:p>
          <a:p>
            <a:pPr marL="171450" indent="-171450">
              <a:buFontTx/>
              <a:buChar char="-"/>
            </a:pPr>
            <a:r>
              <a:rPr lang="en-US" dirty="0"/>
              <a:t>Biometric vehicle access -</a:t>
            </a:r>
          </a:p>
          <a:p>
            <a:pPr marL="171450" indent="-171450">
              <a:buFontTx/>
              <a:buChar char="-"/>
            </a:pPr>
            <a:r>
              <a:rPr lang="en-US" dirty="0"/>
              <a:t>Comprehensive vehicle tracking – insurance companies will offer reduced rates to track your driving habits</a:t>
            </a:r>
          </a:p>
          <a:p>
            <a:pPr marL="171450" indent="-171450">
              <a:buFontTx/>
              <a:buChar char="-"/>
            </a:pPr>
            <a:r>
              <a:rPr lang="en-US" dirty="0"/>
              <a:t>Active window display – navigation, early warning, highlight low visibility obstacles</a:t>
            </a:r>
          </a:p>
          <a:p>
            <a:pPr marL="171450" indent="-171450">
              <a:buFontTx/>
              <a:buChar char="-"/>
            </a:pPr>
            <a:r>
              <a:rPr lang="en-US" dirty="0"/>
              <a:t>Remote vehicle shutdown – stop stolen cars in their tracks, ending police chases</a:t>
            </a:r>
          </a:p>
          <a:p>
            <a:pPr marL="171450" indent="-171450">
              <a:buFontTx/>
              <a:buChar char="-"/>
            </a:pPr>
            <a:r>
              <a:rPr lang="en-US" dirty="0"/>
              <a:t>Active health monitoring – ranging from monitor sleepy drivers to people with a heart attack (automatically pull over and call for help)</a:t>
            </a:r>
          </a:p>
          <a:p>
            <a:pPr marL="171450" indent="-171450">
              <a:buFontTx/>
              <a:buChar char="-"/>
            </a:pPr>
            <a:r>
              <a:rPr lang="en-US" dirty="0"/>
              <a:t>Four cylinder supercar – Currently have a V6 with over 600 horse power.  By 2020, with lightweight composite material, we will have a supercar capable of over 200 mph with a 4 cylinder</a:t>
            </a:r>
          </a:p>
          <a:p>
            <a:pPr marL="171450" indent="-171450">
              <a:buFontTx/>
              <a:buChar char="-"/>
            </a:pPr>
            <a:r>
              <a:rPr lang="en-US" dirty="0"/>
              <a:t>Reconfigurable body parts – convert from truck to SUV</a:t>
            </a:r>
          </a:p>
          <a:p>
            <a:pPr marL="171450" indent="-171450">
              <a:buFontTx/>
              <a:buChar char="-"/>
            </a:pPr>
            <a:r>
              <a:rPr lang="en-US" dirty="0"/>
              <a:t>Smartphone integration</a:t>
            </a:r>
          </a:p>
          <a:p>
            <a:pPr marL="171450" indent="-171450">
              <a:buFontTx/>
              <a:buChar char="-"/>
            </a:pPr>
            <a:r>
              <a:rPr lang="en-US" dirty="0"/>
              <a:t>Car-to-car communication – alert one another to accidents, road blocks, or even bad weather</a:t>
            </a:r>
          </a:p>
          <a:p>
            <a:pPr marL="171450" indent="-171450">
              <a:buFontTx/>
              <a:buChar char="-"/>
            </a:pPr>
            <a:endParaRPr lang="en-US" dirty="0"/>
          </a:p>
          <a:p>
            <a:endParaRPr lang="en-US" dirty="0"/>
          </a:p>
          <a:p>
            <a:r>
              <a:rPr lang="en-US" dirty="0"/>
              <a:t>Sources:</a:t>
            </a:r>
          </a:p>
          <a:p>
            <a:r>
              <a:rPr lang="en-US" dirty="0"/>
              <a:t>https://www.forbes.com/sites/kbrauer/2015/01/19/top-10-advanced-car-technologies-by-2020/#46ee3ece6705</a:t>
            </a:r>
          </a:p>
          <a:p>
            <a:r>
              <a:rPr lang="en-US" dirty="0"/>
              <a:t>https://tech.co/top-10-advanced-car-technologies-2020-2015-09</a:t>
            </a:r>
          </a:p>
          <a:p>
            <a:r>
              <a:rPr lang="en-US" dirty="0"/>
              <a:t>http://www.goliath.com/auto/10-amazing-new-car-technologies-we-expect-by-2020/</a:t>
            </a:r>
          </a:p>
        </p:txBody>
      </p:sp>
      <p:sp>
        <p:nvSpPr>
          <p:cNvPr id="4" name="Slide Number Placeholder 3"/>
          <p:cNvSpPr>
            <a:spLocks noGrp="1"/>
          </p:cNvSpPr>
          <p:nvPr>
            <p:ph type="sldNum" sz="quarter" idx="10"/>
          </p:nvPr>
        </p:nvSpPr>
        <p:spPr/>
        <p:txBody>
          <a:bodyPr/>
          <a:lstStyle/>
          <a:p>
            <a:fld id="{730886ED-0237-48B4-A9CA-FE1419D72F89}" type="slidenum">
              <a:rPr lang="en-US" smtClean="0"/>
              <a:t>15</a:t>
            </a:fld>
            <a:endParaRPr lang="en-US" dirty="0"/>
          </a:p>
        </p:txBody>
      </p:sp>
    </p:spTree>
    <p:extLst>
      <p:ext uri="{BB962C8B-B14F-4D97-AF65-F5344CB8AC3E}">
        <p14:creationId xmlns:p14="http://schemas.microsoft.com/office/powerpoint/2010/main" val="3678369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Gartner predicts by 2019 AR/VR/MR will be adopted by 20% of large-enterprises.  Imaging going into Lowes to see your home improvements before you actually invest in them.  Try different lights, materials, furniture and products while immersed in VR.  Use AR in ware houses to increase efficiency in packing, reduce packing errors, and improve overall quality.  </a:t>
            </a:r>
          </a:p>
          <a:p>
            <a:br>
              <a:rPr lang="en-US" dirty="0"/>
            </a:br>
            <a:r>
              <a:rPr lang="en-US" dirty="0"/>
              <a:t>Fast Company predicts AR &amp; VR will generate $150 billion in revenues by 2020.  $120 million from AR and $30 million from VR.</a:t>
            </a:r>
          </a:p>
          <a:p>
            <a:r>
              <a:rPr lang="en-US" dirty="0"/>
              <a:t>Facebook purchased Oculus VR </a:t>
            </a:r>
          </a:p>
          <a:p>
            <a:r>
              <a:rPr lang="en-US" dirty="0"/>
              <a:t>Magic Leap has received over $592 million from investors like Google</a:t>
            </a:r>
          </a:p>
          <a:p>
            <a:r>
              <a:rPr lang="en-US" dirty="0"/>
              <a:t>Lensar - $131 million in funding</a:t>
            </a:r>
          </a:p>
          <a:p>
            <a:r>
              <a:rPr lang="en-US" dirty="0"/>
              <a:t>Nantmobile - $110 million in funding</a:t>
            </a:r>
          </a:p>
          <a:p>
            <a:r>
              <a:rPr lang="en-US" dirty="0"/>
              <a:t>JauntVR - $100 million in funding.  Disney put in $65 million</a:t>
            </a:r>
          </a:p>
          <a:p>
            <a:endParaRPr lang="en-US" dirty="0"/>
          </a:p>
          <a:p>
            <a:r>
              <a:rPr lang="en-US" dirty="0"/>
              <a:t>Business Insider predicts VR &amp; AR will reach $162 billion by 2020.  </a:t>
            </a:r>
          </a:p>
          <a:p>
            <a:endParaRPr lang="en-US" dirty="0"/>
          </a:p>
          <a:p>
            <a:endParaRPr lang="en-US" dirty="0"/>
          </a:p>
          <a:p>
            <a:r>
              <a:rPr lang="en-US" dirty="0"/>
              <a:t>Sources:</a:t>
            </a:r>
          </a:p>
          <a:p>
            <a:r>
              <a:rPr lang="en-US" dirty="0"/>
              <a:t>http://www.businessinsider.com/virtual-and-augmented-reality-markets-will-reach-162-billion-by-2020-2016-8</a:t>
            </a:r>
          </a:p>
          <a:p>
            <a:r>
              <a:rPr lang="en-US" dirty="0"/>
              <a:t>https://www.fastcompany.com/3052209/vr-and-augmented-reality-will-soon-be-worth-150-billion-here-are-the-major-pla</a:t>
            </a:r>
          </a:p>
          <a:p>
            <a:r>
              <a:rPr lang="en-US" dirty="0"/>
              <a:t>http://www.gartner.com/smarterwithgartner/transform-business-outcomes-with-immersive-technology/</a:t>
            </a:r>
          </a:p>
        </p:txBody>
      </p:sp>
      <p:sp>
        <p:nvSpPr>
          <p:cNvPr id="4" name="Slide Number Placeholder 3"/>
          <p:cNvSpPr>
            <a:spLocks noGrp="1"/>
          </p:cNvSpPr>
          <p:nvPr>
            <p:ph type="sldNum" sz="quarter" idx="10"/>
          </p:nvPr>
        </p:nvSpPr>
        <p:spPr/>
        <p:txBody>
          <a:bodyPr/>
          <a:lstStyle/>
          <a:p>
            <a:fld id="{730886ED-0237-48B4-A9CA-FE1419D72F89}" type="slidenum">
              <a:rPr lang="en-US" smtClean="0"/>
              <a:t>16</a:t>
            </a:fld>
            <a:endParaRPr lang="en-US" dirty="0"/>
          </a:p>
        </p:txBody>
      </p:sp>
    </p:spTree>
    <p:extLst>
      <p:ext uri="{BB962C8B-B14F-4D97-AF65-F5344CB8AC3E}">
        <p14:creationId xmlns:p14="http://schemas.microsoft.com/office/powerpoint/2010/main" val="290844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http://www.nbcnews.com/id/43015182/ns/technology_and_science-innovation/t/reasons-will-be-awesome-year/</a:t>
            </a:r>
          </a:p>
          <a:p>
            <a:r>
              <a:rPr lang="en-US" dirty="0"/>
              <a:t>http://government-2020.dupress.com/driver/mobile-technology/</a:t>
            </a:r>
          </a:p>
        </p:txBody>
      </p:sp>
      <p:sp>
        <p:nvSpPr>
          <p:cNvPr id="4" name="Slide Number Placeholder 3"/>
          <p:cNvSpPr>
            <a:spLocks noGrp="1"/>
          </p:cNvSpPr>
          <p:nvPr>
            <p:ph type="sldNum" sz="quarter" idx="10"/>
          </p:nvPr>
        </p:nvSpPr>
        <p:spPr/>
        <p:txBody>
          <a:bodyPr/>
          <a:lstStyle/>
          <a:p>
            <a:fld id="{730886ED-0237-48B4-A9CA-FE1419D72F89}" type="slidenum">
              <a:rPr lang="en-US" smtClean="0"/>
              <a:t>17</a:t>
            </a:fld>
            <a:endParaRPr lang="en-US" dirty="0"/>
          </a:p>
        </p:txBody>
      </p:sp>
    </p:spTree>
    <p:extLst>
      <p:ext uri="{BB962C8B-B14F-4D97-AF65-F5344CB8AC3E}">
        <p14:creationId xmlns:p14="http://schemas.microsoft.com/office/powerpoint/2010/main" val="723590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0886ED-0237-48B4-A9CA-FE1419D72F89}" type="slidenum">
              <a:rPr lang="en-US" smtClean="0"/>
              <a:t>18</a:t>
            </a:fld>
            <a:endParaRPr lang="en-US" dirty="0"/>
          </a:p>
        </p:txBody>
      </p:sp>
    </p:spTree>
    <p:extLst>
      <p:ext uri="{BB962C8B-B14F-4D97-AF65-F5344CB8AC3E}">
        <p14:creationId xmlns:p14="http://schemas.microsoft.com/office/powerpoint/2010/main" val="2204781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30886ED-0237-48B4-A9CA-FE1419D72F89}" type="slidenum">
              <a:rPr lang="en-US" smtClean="0"/>
              <a:t>2</a:t>
            </a:fld>
            <a:endParaRPr lang="en-US" dirty="0"/>
          </a:p>
        </p:txBody>
      </p:sp>
    </p:spTree>
    <p:extLst>
      <p:ext uri="{BB962C8B-B14F-4D97-AF65-F5344CB8AC3E}">
        <p14:creationId xmlns:p14="http://schemas.microsoft.com/office/powerpoint/2010/main" val="3079245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information presented here has been collected from various experts in the field ranging from Gartner to MIT.  It is important to note that while much of the information presented here is guesswork, you will see many of the concepts enter into the market over the next 3 – 5 years.  In some cases, the tech is already here or about to enter the market.  There is no guarantee the industry will adopt of all of the concepts.  However, this list would put together based on the most likely to be adopted based upon experts opinions.  There are many items which did not make the list, but that does not mean they will not make it to market.</a:t>
            </a:r>
          </a:p>
        </p:txBody>
      </p:sp>
      <p:sp>
        <p:nvSpPr>
          <p:cNvPr id="4" name="Slide Number Placeholder 3"/>
          <p:cNvSpPr>
            <a:spLocks noGrp="1"/>
          </p:cNvSpPr>
          <p:nvPr>
            <p:ph type="sldNum" sz="quarter" idx="10"/>
          </p:nvPr>
        </p:nvSpPr>
        <p:spPr/>
        <p:txBody>
          <a:bodyPr/>
          <a:lstStyle/>
          <a:p>
            <a:fld id="{730886ED-0237-48B4-A9CA-FE1419D72F89}" type="slidenum">
              <a:rPr lang="en-US" smtClean="0"/>
              <a:t>3</a:t>
            </a:fld>
            <a:endParaRPr lang="en-US" dirty="0"/>
          </a:p>
        </p:txBody>
      </p:sp>
    </p:spTree>
    <p:extLst>
      <p:ext uri="{BB962C8B-B14F-4D97-AF65-F5344CB8AC3E}">
        <p14:creationId xmlns:p14="http://schemas.microsoft.com/office/powerpoint/2010/main" val="3902044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Mobile is still king … and growing.</a:t>
            </a:r>
          </a:p>
          <a:p>
            <a:endParaRPr lang="en-US" dirty="0"/>
          </a:p>
          <a:p>
            <a:r>
              <a:rPr lang="en-US" dirty="0"/>
              <a:t>Cisco predicts there will be 11.6 billion connected devices by 2020 with over 5.5 billion users (70% world population)</a:t>
            </a:r>
          </a:p>
          <a:p>
            <a:r>
              <a:rPr lang="en-US" dirty="0"/>
              <a:t>More than half a billion (563 million) mobile devices were added in 2015 alone.</a:t>
            </a:r>
          </a:p>
          <a:p>
            <a:endParaRPr lang="en-US" dirty="0"/>
          </a:p>
          <a:p>
            <a:r>
              <a:rPr lang="en-US" dirty="0"/>
              <a:t>US mobile traffic alone will reach 2.9 exabytes per month by 2020.  2.9 exabytes = streaming 725 million DVDs each month.</a:t>
            </a:r>
          </a:p>
          <a:p>
            <a:endParaRPr lang="en-US" dirty="0"/>
          </a:p>
          <a:p>
            <a:r>
              <a:rPr lang="en-US" dirty="0"/>
              <a:t>With that in mind, we will take a closer look at the following mobile trends:</a:t>
            </a:r>
          </a:p>
          <a:p>
            <a:r>
              <a:rPr lang="en-US" sz="1200" dirty="0"/>
              <a:t>Flexible</a:t>
            </a:r>
          </a:p>
          <a:p>
            <a:r>
              <a:rPr lang="en-US" sz="1200" dirty="0"/>
              <a:t>Wearable</a:t>
            </a:r>
          </a:p>
          <a:p>
            <a:r>
              <a:rPr lang="en-US" sz="1200" dirty="0"/>
              <a:t>Payments</a:t>
            </a:r>
          </a:p>
          <a:p>
            <a:r>
              <a:rPr lang="en-US" sz="1200" dirty="0"/>
              <a:t>5G Networks</a:t>
            </a:r>
          </a:p>
          <a:p>
            <a:r>
              <a:rPr lang="en-US" sz="1200" dirty="0"/>
              <a:t>Translation</a:t>
            </a:r>
          </a:p>
          <a:p>
            <a:r>
              <a:rPr lang="en-US" sz="1200" dirty="0"/>
              <a:t>Batteries</a:t>
            </a:r>
            <a:endParaRPr lang="en-US" dirty="0"/>
          </a:p>
          <a:p>
            <a:endParaRPr lang="en-US" dirty="0"/>
          </a:p>
          <a:p>
            <a:endParaRPr lang="en-US" dirty="0"/>
          </a:p>
          <a:p>
            <a:r>
              <a:rPr lang="en-US" dirty="0"/>
              <a:t>References:</a:t>
            </a:r>
          </a:p>
          <a:p>
            <a:r>
              <a:rPr lang="en-US" dirty="0"/>
              <a:t>Source: http://government-2020.dupress.com/driver/mobile-technology/</a:t>
            </a:r>
          </a:p>
          <a:p>
            <a:r>
              <a:rPr lang="en-US" dirty="0"/>
              <a:t>http://www.hongkiat.com/blog/future-techonology-coming-true-soon/</a:t>
            </a:r>
          </a:p>
          <a:p>
            <a:r>
              <a:rPr lang="en-US" dirty="0"/>
              <a:t>http://mobilefuture.org/the-rise-of-mobile-11-6-billion-mobile-connected-devices-by-2020/</a:t>
            </a:r>
          </a:p>
        </p:txBody>
      </p:sp>
      <p:sp>
        <p:nvSpPr>
          <p:cNvPr id="4" name="Slide Number Placeholder 3"/>
          <p:cNvSpPr>
            <a:spLocks noGrp="1"/>
          </p:cNvSpPr>
          <p:nvPr>
            <p:ph type="sldNum" sz="quarter" idx="10"/>
          </p:nvPr>
        </p:nvSpPr>
        <p:spPr/>
        <p:txBody>
          <a:bodyPr/>
          <a:lstStyle/>
          <a:p>
            <a:fld id="{730886ED-0237-48B4-A9CA-FE1419D72F89}" type="slidenum">
              <a:rPr lang="en-US" smtClean="0"/>
              <a:t>4</a:t>
            </a:fld>
            <a:endParaRPr lang="en-US" dirty="0"/>
          </a:p>
        </p:txBody>
      </p:sp>
    </p:spTree>
    <p:extLst>
      <p:ext uri="{BB962C8B-B14F-4D97-AF65-F5344CB8AC3E}">
        <p14:creationId xmlns:p14="http://schemas.microsoft.com/office/powerpoint/2010/main" val="274334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Flexible mobile devices: </a:t>
            </a:r>
          </a:p>
          <a:p>
            <a:r>
              <a:rPr lang="en-US" dirty="0"/>
              <a:t>Using OLED technology.  Provides flexible displays and lighting panels.  OLED can be plastic, metal, or glass.  The plastic and metal variants are incredibly bendable and virtually shatter proof.</a:t>
            </a:r>
          </a:p>
          <a:p>
            <a:endParaRPr lang="en-US" dirty="0"/>
          </a:p>
          <a:p>
            <a:r>
              <a:rPr lang="en-US" dirty="0"/>
              <a:t>First generation – manufacturers create displays which are curved.  </a:t>
            </a:r>
          </a:p>
          <a:p>
            <a:r>
              <a:rPr lang="en-US" dirty="0"/>
              <a:t>Second generation – users will be able to bend the displays.</a:t>
            </a:r>
          </a:p>
          <a:p>
            <a:r>
              <a:rPr lang="en-US" dirty="0"/>
              <a:t>The technology will culminate in a display which can be bent, folded, or even stretched.</a:t>
            </a:r>
          </a:p>
          <a:p>
            <a:endParaRPr lang="en-US" dirty="0"/>
          </a:p>
          <a:p>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https://www.oled-info.com/flexible-oled</a:t>
            </a:r>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5</a:t>
            </a:fld>
            <a:endParaRPr lang="en-US" dirty="0"/>
          </a:p>
        </p:txBody>
      </p:sp>
    </p:spTree>
    <p:extLst>
      <p:ext uri="{BB962C8B-B14F-4D97-AF65-F5344CB8AC3E}">
        <p14:creationId xmlns:p14="http://schemas.microsoft.com/office/powerpoint/2010/main" val="411790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Wearable technologies:</a:t>
            </a:r>
          </a:p>
          <a:p>
            <a:r>
              <a:rPr lang="en-US" dirty="0"/>
              <a:t>From smartphones to medical devices, wearable tech will transform the way we interact with technology.</a:t>
            </a:r>
          </a:p>
          <a:p>
            <a:endParaRPr lang="en-US" dirty="0"/>
          </a:p>
          <a:p>
            <a:r>
              <a:rPr lang="en-US" dirty="0"/>
              <a:t>Forbes predicts wearable tech market will be worth $34 billion by 2020</a:t>
            </a:r>
          </a:p>
          <a:p>
            <a:r>
              <a:rPr lang="en-US" dirty="0"/>
              <a:t>IDS predicts 323.6 million users will be using wearable tech by 2020</a:t>
            </a:r>
          </a:p>
          <a:p>
            <a:endParaRPr lang="en-US" dirty="0"/>
          </a:p>
          <a:p>
            <a:r>
              <a:rPr lang="en-US" dirty="0"/>
              <a:t>CSS Insights predicts the following:</a:t>
            </a:r>
          </a:p>
          <a:p>
            <a:r>
              <a:rPr lang="en-US" dirty="0"/>
              <a:t>Categories:</a:t>
            </a:r>
          </a:p>
          <a:p>
            <a:pPr marL="171450" indent="-171450">
              <a:buFontTx/>
              <a:buChar char="-"/>
            </a:pPr>
            <a:r>
              <a:rPr lang="en-US" dirty="0"/>
              <a:t>Wristband 164 million</a:t>
            </a:r>
          </a:p>
          <a:p>
            <a:pPr marL="171450" indent="-171450">
              <a:buFontTx/>
              <a:buChar char="-"/>
            </a:pPr>
            <a:r>
              <a:rPr lang="en-US" dirty="0"/>
              <a:t>Eyewear 97 million</a:t>
            </a:r>
          </a:p>
          <a:p>
            <a:pPr marL="171450" indent="-171450">
              <a:buFontTx/>
              <a:buChar char="-"/>
            </a:pPr>
            <a:r>
              <a:rPr lang="en-US" dirty="0"/>
              <a:t>Hearables  9 million</a:t>
            </a:r>
          </a:p>
          <a:p>
            <a:pPr marL="171450" indent="-171450">
              <a:buFontTx/>
              <a:buChar char="-"/>
            </a:pPr>
            <a:r>
              <a:rPr lang="en-US" dirty="0"/>
              <a:t>Wearable cameras 25 million</a:t>
            </a:r>
          </a:p>
          <a:p>
            <a:pPr marL="171450" indent="-171450">
              <a:buFontTx/>
              <a:buChar char="-"/>
            </a:pPr>
            <a:r>
              <a:rPr lang="en-US" dirty="0"/>
              <a:t>Watches 110 million</a:t>
            </a:r>
          </a:p>
          <a:p>
            <a:pPr marL="171450" indent="-171450">
              <a:buFontTx/>
              <a:buChar char="-"/>
            </a:pPr>
            <a:r>
              <a:rPr lang="en-US" dirty="0"/>
              <a:t>Tokens, Jewelry, and Clip ons 4 million</a:t>
            </a:r>
          </a:p>
          <a:p>
            <a:pPr marL="171450" indent="-171450">
              <a:buFontTx/>
              <a:buChar char="-"/>
            </a:pPr>
            <a:r>
              <a:rPr lang="en-US" dirty="0"/>
              <a:t>Other 2 million</a:t>
            </a:r>
          </a:p>
          <a:p>
            <a:pPr marL="171450" indent="-171450">
              <a:buFontTx/>
              <a:buChar char="-"/>
            </a:pPr>
            <a:endParaRPr lang="en-US" dirty="0"/>
          </a:p>
          <a:p>
            <a:pPr marL="0" indent="0">
              <a:buFontTx/>
              <a:buNone/>
            </a:pPr>
            <a:r>
              <a:rPr lang="en-US" dirty="0"/>
              <a:t>Wearables will be used in numerous ways ranging from fitness to sports to fashion to augmentation to medical.</a:t>
            </a:r>
          </a:p>
          <a:p>
            <a:pPr marL="0" indent="0">
              <a:buFontTx/>
              <a:buNone/>
            </a:pPr>
            <a:r>
              <a:rPr lang="en-US" dirty="0"/>
              <a:t>Cellular connection and innovations will ultimately free wearables from smartphones</a:t>
            </a:r>
          </a:p>
          <a:p>
            <a:endParaRPr lang="en-US" dirty="0"/>
          </a:p>
          <a:p>
            <a:r>
              <a:rPr lang="en-US" dirty="0"/>
              <a:t>Sources:</a:t>
            </a:r>
          </a:p>
          <a:p>
            <a:r>
              <a:rPr lang="en-US" dirty="0"/>
              <a:t>https://www.forbes.com/forbes/welcome/?toURL=https://www.forbes.com/sites/paullamkin/2016/02/17/wearable-tech-market-to-be-worth-34-billion-by-2020/&amp;refURL=https://www.google.com/&amp;referrer=https://www.google.com/</a:t>
            </a:r>
          </a:p>
          <a:p>
            <a:r>
              <a:rPr lang="en-US" dirty="0"/>
              <a:t>http://www.idc.com/getdoc.jsp?containerId=prUS41530816</a:t>
            </a:r>
          </a:p>
        </p:txBody>
      </p:sp>
      <p:sp>
        <p:nvSpPr>
          <p:cNvPr id="4" name="Slide Number Placeholder 3"/>
          <p:cNvSpPr>
            <a:spLocks noGrp="1"/>
          </p:cNvSpPr>
          <p:nvPr>
            <p:ph type="sldNum" sz="quarter" idx="10"/>
          </p:nvPr>
        </p:nvSpPr>
        <p:spPr/>
        <p:txBody>
          <a:bodyPr/>
          <a:lstStyle/>
          <a:p>
            <a:fld id="{730886ED-0237-48B4-A9CA-FE1419D72F89}" type="slidenum">
              <a:rPr lang="en-US" smtClean="0"/>
              <a:t>6</a:t>
            </a:fld>
            <a:endParaRPr lang="en-US" dirty="0"/>
          </a:p>
        </p:txBody>
      </p:sp>
    </p:spTree>
    <p:extLst>
      <p:ext uri="{BB962C8B-B14F-4D97-AF65-F5344CB8AC3E}">
        <p14:creationId xmlns:p14="http://schemas.microsoft.com/office/powerpoint/2010/main" val="3512052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experts agree, mobile payments will become the standard by 2020.</a:t>
            </a:r>
          </a:p>
          <a:p>
            <a:r>
              <a:rPr lang="en-US" dirty="0"/>
              <a:t>PayBefore estimates the mobile payments will reach $410.5 billion by 2020</a:t>
            </a:r>
          </a:p>
          <a:p>
            <a:r>
              <a:rPr lang="en-US" dirty="0"/>
              <a:t>eMarketer noted just 19.4% of smartphone users currently use mobile payments.  That number will rise to 33.1% by 2020.</a:t>
            </a:r>
          </a:p>
          <a:p>
            <a:endParaRPr lang="en-US" dirty="0"/>
          </a:p>
          <a:p>
            <a:r>
              <a:rPr lang="en-US" dirty="0"/>
              <a:t>Challenges:</a:t>
            </a:r>
          </a:p>
          <a:p>
            <a:pPr marL="171450" indent="-171450">
              <a:buFontTx/>
              <a:buChar char="-"/>
            </a:pPr>
            <a:r>
              <a:rPr lang="en-US" dirty="0"/>
              <a:t>Security concerns</a:t>
            </a:r>
          </a:p>
          <a:p>
            <a:pPr marL="171450" indent="-171450">
              <a:buFontTx/>
              <a:buChar char="-"/>
            </a:pPr>
            <a:r>
              <a:rPr lang="en-US" dirty="0"/>
              <a:t>Slow adoption rate of mobile payment by vendors</a:t>
            </a:r>
          </a:p>
          <a:p>
            <a:pPr marL="171450" indent="-171450">
              <a:buFontTx/>
              <a:buChar char="-"/>
            </a:pPr>
            <a:r>
              <a:rPr lang="en-US" dirty="0"/>
              <a:t>Disparity in mobile payments apps and vendor support </a:t>
            </a:r>
          </a:p>
          <a:p>
            <a:endParaRPr lang="en-US" dirty="0"/>
          </a:p>
          <a:p>
            <a:r>
              <a:rPr lang="en-US" dirty="0"/>
              <a:t>Sources:</a:t>
            </a:r>
          </a:p>
          <a:p>
            <a:r>
              <a:rPr lang="en-US" dirty="0"/>
              <a:t>http://paybefore.com/pay-news/study-mobile-payments-to-reach-410-5-billion-by-2020-as-m-wallets-flood-market/</a:t>
            </a:r>
          </a:p>
          <a:p>
            <a:r>
              <a:rPr lang="en-US" dirty="0"/>
              <a:t>https://www.emarketer.com/Article/Mobile-Payments-US-Growing-Fast-Still-Far-Mass-Adoption/1014689</a:t>
            </a:r>
          </a:p>
        </p:txBody>
      </p:sp>
      <p:sp>
        <p:nvSpPr>
          <p:cNvPr id="4" name="Slide Number Placeholder 3"/>
          <p:cNvSpPr>
            <a:spLocks noGrp="1"/>
          </p:cNvSpPr>
          <p:nvPr>
            <p:ph type="sldNum" sz="quarter" idx="10"/>
          </p:nvPr>
        </p:nvSpPr>
        <p:spPr/>
        <p:txBody>
          <a:bodyPr/>
          <a:lstStyle/>
          <a:p>
            <a:fld id="{730886ED-0237-48B4-A9CA-FE1419D72F89}" type="slidenum">
              <a:rPr lang="en-US" smtClean="0"/>
              <a:t>7</a:t>
            </a:fld>
            <a:endParaRPr lang="en-US" dirty="0"/>
          </a:p>
        </p:txBody>
      </p:sp>
    </p:spTree>
    <p:extLst>
      <p:ext uri="{BB962C8B-B14F-4D97-AF65-F5344CB8AC3E}">
        <p14:creationId xmlns:p14="http://schemas.microsoft.com/office/powerpoint/2010/main" val="513188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experts agree – 5G will be made available by 2020 (not everyone will have it right away).  5G modems are available now.  Cellular carriers are gearing up now to make it ready.  </a:t>
            </a:r>
          </a:p>
          <a:p>
            <a:endParaRPr lang="en-US" dirty="0"/>
          </a:p>
          <a:p>
            <a:r>
              <a:rPr lang="en-US" dirty="0"/>
              <a:t>The challenges:</a:t>
            </a:r>
          </a:p>
          <a:p>
            <a:r>
              <a:rPr lang="en-US" dirty="0"/>
              <a:t>No hardware standards, yet</a:t>
            </a:r>
          </a:p>
          <a:p>
            <a:r>
              <a:rPr lang="en-US" dirty="0"/>
              <a:t>5G will operate in what is known as the millimeter wave (30 GHz – 300 GHz)</a:t>
            </a:r>
          </a:p>
          <a:p>
            <a:pPr marL="171450" indent="-171450">
              <a:buFontTx/>
              <a:buChar char="-"/>
            </a:pPr>
            <a:r>
              <a:rPr lang="en-US" dirty="0"/>
              <a:t>Great for transferring large amounts of data</a:t>
            </a:r>
          </a:p>
          <a:p>
            <a:pPr marL="171450" indent="-171450">
              <a:buFontTx/>
              <a:buChar char="-"/>
            </a:pPr>
            <a:r>
              <a:rPr lang="en-US" dirty="0"/>
              <a:t>Require shorter distances -&gt; more antennas, lots more antennas</a:t>
            </a:r>
          </a:p>
          <a:p>
            <a:pPr marL="171450" indent="-171450">
              <a:buFontTx/>
              <a:buChar char="-"/>
            </a:pPr>
            <a:r>
              <a:rPr lang="en-US" dirty="0"/>
              <a:t>More difficult to get around obstacles, walls, buildings</a:t>
            </a:r>
          </a:p>
          <a:p>
            <a:pPr marL="0" indent="0">
              <a:buFontTx/>
              <a:buNone/>
            </a:pPr>
            <a:endParaRPr lang="en-US" dirty="0"/>
          </a:p>
          <a:p>
            <a:pPr marL="0" indent="0">
              <a:buFontTx/>
              <a:buNone/>
            </a:pPr>
            <a:r>
              <a:rPr lang="en-US" dirty="0"/>
              <a:t>The benefits?</a:t>
            </a:r>
          </a:p>
          <a:p>
            <a:pPr marL="0" indent="0">
              <a:buFontTx/>
              <a:buNone/>
            </a:pPr>
            <a:r>
              <a:rPr lang="en-US" dirty="0"/>
              <a:t>More speed, lots more speed!  How much?  It is hard to say at this stage as the standards are still being decided.  Currently expected to be 100 times faster than 4G LTE</a:t>
            </a:r>
          </a:p>
          <a:p>
            <a:pPr marL="0" indent="0">
              <a:buFontTx/>
              <a:buNone/>
            </a:pPr>
            <a:r>
              <a:rPr lang="en-US" dirty="0"/>
              <a:t>Examples: </a:t>
            </a:r>
          </a:p>
          <a:p>
            <a:pPr marL="171450" indent="-171450">
              <a:buFontTx/>
              <a:buChar char="-"/>
            </a:pPr>
            <a:r>
              <a:rPr lang="en-US" dirty="0"/>
              <a:t>Download the entire Lord of the Rings movies in seconds. </a:t>
            </a:r>
          </a:p>
          <a:p>
            <a:pPr marL="171450" indent="-171450">
              <a:buFontTx/>
              <a:buChar char="-"/>
            </a:pPr>
            <a:r>
              <a:rPr lang="en-US" dirty="0"/>
              <a:t>Live VR stream with little or no lag</a:t>
            </a:r>
          </a:p>
          <a:p>
            <a:pPr marL="171450" indent="-171450">
              <a:buFontTx/>
              <a:buChar char="-"/>
            </a:pPr>
            <a:r>
              <a:rPr lang="en-US" dirty="0"/>
              <a:t>Support many more devices -&gt; IoT</a:t>
            </a:r>
          </a:p>
          <a:p>
            <a:pPr marL="171450" indent="-171450">
              <a:buFontTx/>
              <a:buChar char="-"/>
            </a:pPr>
            <a:endParaRPr lang="en-US" dirty="0"/>
          </a:p>
          <a:p>
            <a:pPr marL="0" indent="0">
              <a:buFontTx/>
              <a:buNone/>
            </a:pPr>
            <a:r>
              <a:rPr lang="en-US" dirty="0"/>
              <a:t>Sources:</a:t>
            </a:r>
          </a:p>
          <a:p>
            <a:pPr marL="0" indent="0">
              <a:buFontTx/>
              <a:buNone/>
            </a:pPr>
            <a:r>
              <a:rPr lang="en-US" dirty="0"/>
              <a:t>https://www.engadget.com/2017/05/02/t-mobile-plans-national-5g-network-by-2020/</a:t>
            </a:r>
          </a:p>
          <a:p>
            <a:pPr marL="0" indent="0">
              <a:buFontTx/>
              <a:buNone/>
            </a:pPr>
            <a:r>
              <a:rPr lang="en-US" dirty="0"/>
              <a:t>https://www.pcmag.com/article/345387/what-is-5g</a:t>
            </a:r>
          </a:p>
          <a:p>
            <a:pPr marL="0" indent="0">
              <a:buFontTx/>
              <a:buNone/>
            </a:pPr>
            <a:r>
              <a:rPr lang="en-US" dirty="0"/>
              <a:t>https://www.wired.com/2017/02/what-is-5g-and-when-do-i-get-it/</a:t>
            </a:r>
          </a:p>
          <a:p>
            <a:pPr marL="0" indent="0">
              <a:buFontTx/>
              <a:buNone/>
            </a:pPr>
            <a:r>
              <a:rPr lang="en-US" dirty="0"/>
              <a:t>https://www.theregister.co.uk/2013/10/03/ntt_docomo_5g_google_glass_translation/</a:t>
            </a:r>
          </a:p>
        </p:txBody>
      </p:sp>
      <p:sp>
        <p:nvSpPr>
          <p:cNvPr id="4" name="Slide Number Placeholder 3"/>
          <p:cNvSpPr>
            <a:spLocks noGrp="1"/>
          </p:cNvSpPr>
          <p:nvPr>
            <p:ph type="sldNum" sz="quarter" idx="10"/>
          </p:nvPr>
        </p:nvSpPr>
        <p:spPr/>
        <p:txBody>
          <a:bodyPr/>
          <a:lstStyle/>
          <a:p>
            <a:fld id="{730886ED-0237-48B4-A9CA-FE1419D72F89}" type="slidenum">
              <a:rPr lang="en-US" smtClean="0"/>
              <a:t>8</a:t>
            </a:fld>
            <a:endParaRPr lang="en-US" dirty="0"/>
          </a:p>
        </p:txBody>
      </p:sp>
    </p:spTree>
    <p:extLst>
      <p:ext uri="{BB962C8B-B14F-4D97-AF65-F5344CB8AC3E}">
        <p14:creationId xmlns:p14="http://schemas.microsoft.com/office/powerpoint/2010/main" val="2835391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Voice and text translation will be available for the 2020 Tokyo Olympics.  The translation will happen in real time without any delay.  It will leverage the blazing fast speeds of 5G and the work of over a decades worth of translation work.  The service will translate between English to Japanese and Japanese to English.</a:t>
            </a:r>
          </a:p>
          <a:p>
            <a:endParaRPr lang="en-US" dirty="0"/>
          </a:p>
          <a:p>
            <a:r>
              <a:rPr lang="en-US" dirty="0"/>
              <a:t>Glasses and touch screens (with the aid of token – such as a special ring) will allow users to view based upon their language choice.</a:t>
            </a:r>
          </a:p>
          <a:p>
            <a:endParaRPr lang="en-US" dirty="0"/>
          </a:p>
          <a:p>
            <a:r>
              <a:rPr lang="en-US" dirty="0"/>
              <a:t>Sources:</a:t>
            </a:r>
          </a:p>
          <a:p>
            <a:r>
              <a:rPr lang="en-US" dirty="0"/>
              <a:t>https://www.theregister.co.uk/2013/10/03/ntt_docomo_5g_google_glass_translation/</a:t>
            </a:r>
          </a:p>
          <a:p>
            <a:r>
              <a:rPr lang="en-US" dirty="0"/>
              <a:t>http://www.kwintessential.co.uk/blog/interpreting/japanese-automatic-voice-translation-to-impress-at-olympic-games-2020/</a:t>
            </a:r>
          </a:p>
        </p:txBody>
      </p:sp>
      <p:sp>
        <p:nvSpPr>
          <p:cNvPr id="4" name="Slide Number Placeholder 3"/>
          <p:cNvSpPr>
            <a:spLocks noGrp="1"/>
          </p:cNvSpPr>
          <p:nvPr>
            <p:ph type="sldNum" sz="quarter" idx="10"/>
          </p:nvPr>
        </p:nvSpPr>
        <p:spPr/>
        <p:txBody>
          <a:bodyPr/>
          <a:lstStyle/>
          <a:p>
            <a:fld id="{730886ED-0237-48B4-A9CA-FE1419D72F89}" type="slidenum">
              <a:rPr lang="en-US" smtClean="0"/>
              <a:t>9</a:t>
            </a:fld>
            <a:endParaRPr lang="en-US" dirty="0"/>
          </a:p>
        </p:txBody>
      </p:sp>
    </p:spTree>
    <p:extLst>
      <p:ext uri="{BB962C8B-B14F-4D97-AF65-F5344CB8AC3E}">
        <p14:creationId xmlns:p14="http://schemas.microsoft.com/office/powerpoint/2010/main" val="1341003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4231F20-B35D-46D1-BBE4-5045E6379DC0}" type="datetimeFigureOut">
              <a:rPr lang="en-US" smtClean="0"/>
              <a:t>8/17/2017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691858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326938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9284377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64143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304984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603704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3838713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602626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246205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1260907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085540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51846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334205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484755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409750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86033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4231F20-B35D-46D1-BBE4-5045E6379DC0}" type="datetimeFigureOut">
              <a:rPr lang="en-US" smtClean="0"/>
              <a:t>8/17/2017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6911F59-685A-4BAB-8860-8F930E4619F5}" type="slidenum">
              <a:rPr lang="en-US" smtClean="0"/>
              <a:t>‹#›</a:t>
            </a:fld>
            <a:endParaRPr lang="en-US" dirty="0"/>
          </a:p>
        </p:txBody>
      </p:sp>
    </p:spTree>
    <p:extLst>
      <p:ext uri="{BB962C8B-B14F-4D97-AF65-F5344CB8AC3E}">
        <p14:creationId xmlns:p14="http://schemas.microsoft.com/office/powerpoint/2010/main" val="2490904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4231F20-B35D-46D1-BBE4-5045E6379DC0}" type="datetimeFigureOut">
              <a:rPr lang="en-US" smtClean="0"/>
              <a:t>8/17/2017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6911F59-685A-4BAB-8860-8F930E4619F5}" type="slidenum">
              <a:rPr lang="en-US" smtClean="0"/>
              <a:t>‹#›</a:t>
            </a:fld>
            <a:endParaRPr lang="en-US" dirty="0"/>
          </a:p>
        </p:txBody>
      </p:sp>
    </p:spTree>
    <p:extLst>
      <p:ext uri="{BB962C8B-B14F-4D97-AF65-F5344CB8AC3E}">
        <p14:creationId xmlns:p14="http://schemas.microsoft.com/office/powerpoint/2010/main" val="1728846777"/>
      </p:ext>
    </p:extLst>
  </p:cSld>
  <p:clrMap bg1="dk1" tx1="lt1" bg2="dk2" tx2="lt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commons.wikimedia.org/wiki/File:Drone_with_GoPro_digital_camera_mounted_underneath_-_22_April_2013.jpg" TargetMode="Externa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amp;ehk=WfwGM"/><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blog.agroknow.com/?p=400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8.jpg&amp;ehk=G5vL8o2J4WmQiXJDGdtTlA&amp;r=0&amp;pid=OfficeInsert"/><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www.tonybates.ca/2016/01/04/book-review-the-future-of-the-professions-including-teaching/" TargetMode="External"/><Relationship Id="rId5" Type="http://schemas.openxmlformats.org/officeDocument/2006/relationships/image" Target="../media/image29.jpg&amp;ehk=bb75nN7aYqlaxz1RpEPfOw&amp;r=0&amp;pid=OfficeInsert"/><Relationship Id="rId4" Type="http://schemas.openxmlformats.org/officeDocument/2006/relationships/hyperlink" Target="http://www.createdebate.com/debate/show/Should_artificial_intelligence_be_granted_person_hoo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0.gif&amp;ehk=05OULvSJycm"/><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hyperlink" Target="https://arduino-info.wikispaces.com/Ultrasonic+Distance+Sensor+Applic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amp;ehk=KfmTlxPxSWHDrqkNGBO7qQ&amp;r=0&amp;pid=OfficeInsert"/><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www.mrscienceshow.com/2010/06/bring-us-your-burning-science-questions.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gif&amp;ehk=nxXP4N10AJMZAIWfErhNUg&amp;r=0&amp;pid=OfficeInsert"/><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ferodwiki.wikispaces.com/La+Agenda"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7F514-DFD2-4174-8D3E-9B190987D006}"/>
              </a:ext>
            </a:extLst>
          </p:cNvPr>
          <p:cNvSpPr>
            <a:spLocks noGrp="1"/>
          </p:cNvSpPr>
          <p:nvPr>
            <p:ph type="ctrTitle"/>
          </p:nvPr>
        </p:nvSpPr>
        <p:spPr/>
        <p:txBody>
          <a:bodyPr/>
          <a:lstStyle/>
          <a:p>
            <a:r>
              <a:rPr lang="en-US" dirty="0"/>
              <a:t>Devices of the Future</a:t>
            </a:r>
          </a:p>
        </p:txBody>
      </p:sp>
      <p:sp>
        <p:nvSpPr>
          <p:cNvPr id="3" name="Subtitle 2">
            <a:extLst>
              <a:ext uri="{FF2B5EF4-FFF2-40B4-BE49-F238E27FC236}">
                <a16:creationId xmlns:a16="http://schemas.microsoft.com/office/drawing/2014/main" id="{AE6F9A25-E295-4C45-B3A2-9AE947B60931}"/>
              </a:ext>
            </a:extLst>
          </p:cNvPr>
          <p:cNvSpPr>
            <a:spLocks noGrp="1"/>
          </p:cNvSpPr>
          <p:nvPr>
            <p:ph type="subTitle" idx="1"/>
          </p:nvPr>
        </p:nvSpPr>
        <p:spPr/>
        <p:txBody>
          <a:bodyPr>
            <a:normAutofit fontScale="92500" lnSpcReduction="20000"/>
          </a:bodyPr>
          <a:lstStyle/>
          <a:p>
            <a:r>
              <a:rPr lang="en-US" dirty="0"/>
              <a:t>Michael Dempewolf</a:t>
            </a:r>
          </a:p>
          <a:p>
            <a:r>
              <a:rPr lang="en-US" dirty="0"/>
              <a:t>Assistant Professor of Computer Science</a:t>
            </a:r>
          </a:p>
          <a:p>
            <a:r>
              <a:rPr lang="en-US" dirty="0"/>
              <a:t>Clarke University</a:t>
            </a:r>
          </a:p>
          <a:p>
            <a:r>
              <a:rPr lang="en-US" dirty="0"/>
              <a:t>August 17, 2017</a:t>
            </a:r>
          </a:p>
        </p:txBody>
      </p:sp>
    </p:spTree>
    <p:extLst>
      <p:ext uri="{BB962C8B-B14F-4D97-AF65-F5344CB8AC3E}">
        <p14:creationId xmlns:p14="http://schemas.microsoft.com/office/powerpoint/2010/main" val="1412890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6D94-5E55-4E31-B083-B271ED3AA2DB}"/>
              </a:ext>
            </a:extLst>
          </p:cNvPr>
          <p:cNvSpPr>
            <a:spLocks noGrp="1"/>
          </p:cNvSpPr>
          <p:nvPr>
            <p:ph type="title"/>
          </p:nvPr>
        </p:nvSpPr>
        <p:spPr/>
        <p:txBody>
          <a:bodyPr/>
          <a:lstStyle/>
          <a:p>
            <a:r>
              <a:rPr lang="en-US" dirty="0"/>
              <a:t>Mobile - Batteries</a:t>
            </a:r>
          </a:p>
        </p:txBody>
      </p:sp>
      <p:pic>
        <p:nvPicPr>
          <p:cNvPr id="7170" name="Picture 2" descr="Image result for mobile wireless charging by 2020">
            <a:extLst>
              <a:ext uri="{FF2B5EF4-FFF2-40B4-BE49-F238E27FC236}">
                <a16:creationId xmlns:a16="http://schemas.microsoft.com/office/drawing/2014/main" id="{B9010EAB-5AB4-43FE-A2B9-72C6EFA022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1800" y="2110208"/>
            <a:ext cx="4658147" cy="3105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2" name="Picture 4" descr="Image result for mobile wireless charging by 2020">
            <a:extLst>
              <a:ext uri="{FF2B5EF4-FFF2-40B4-BE49-F238E27FC236}">
                <a16:creationId xmlns:a16="http://schemas.microsoft.com/office/drawing/2014/main" id="{E8595365-C5A8-4FBA-9667-8C99E6B3E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825" y="2110208"/>
            <a:ext cx="4777586" cy="3105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845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6454-5D7E-4406-A25B-EA8226E170C7}"/>
              </a:ext>
            </a:extLst>
          </p:cNvPr>
          <p:cNvSpPr>
            <a:spLocks noGrp="1"/>
          </p:cNvSpPr>
          <p:nvPr>
            <p:ph type="title"/>
          </p:nvPr>
        </p:nvSpPr>
        <p:spPr/>
        <p:txBody>
          <a:bodyPr/>
          <a:lstStyle/>
          <a:p>
            <a:r>
              <a:rPr lang="en-US" dirty="0"/>
              <a:t>Other devices/Tech</a:t>
            </a:r>
          </a:p>
        </p:txBody>
      </p:sp>
      <p:sp>
        <p:nvSpPr>
          <p:cNvPr id="3" name="Content Placeholder 2">
            <a:extLst>
              <a:ext uri="{FF2B5EF4-FFF2-40B4-BE49-F238E27FC236}">
                <a16:creationId xmlns:a16="http://schemas.microsoft.com/office/drawing/2014/main" id="{E389EDB7-AFBA-434B-8242-F1D0A9EFDE1E}"/>
              </a:ext>
            </a:extLst>
          </p:cNvPr>
          <p:cNvSpPr>
            <a:spLocks noGrp="1"/>
          </p:cNvSpPr>
          <p:nvPr>
            <p:ph idx="1"/>
          </p:nvPr>
        </p:nvSpPr>
        <p:spPr/>
        <p:txBody>
          <a:bodyPr/>
          <a:lstStyle/>
          <a:p>
            <a:r>
              <a:rPr lang="en-US" dirty="0"/>
              <a:t>Drones</a:t>
            </a:r>
          </a:p>
          <a:p>
            <a:r>
              <a:rPr lang="en-US" dirty="0"/>
              <a:t>Internet of Things</a:t>
            </a:r>
          </a:p>
          <a:p>
            <a:r>
              <a:rPr lang="en-US" dirty="0"/>
              <a:t>Artificial Intelligence/Machine Learning</a:t>
            </a:r>
          </a:p>
          <a:p>
            <a:r>
              <a:rPr lang="en-US" dirty="0"/>
              <a:t>Automotive</a:t>
            </a:r>
          </a:p>
          <a:p>
            <a:r>
              <a:rPr lang="en-US" dirty="0"/>
              <a:t>Virtual/Augmented Reality</a:t>
            </a:r>
          </a:p>
          <a:p>
            <a:pPr marL="0" indent="0">
              <a:buNone/>
            </a:pPr>
            <a:endParaRPr lang="en-US" dirty="0"/>
          </a:p>
        </p:txBody>
      </p:sp>
    </p:spTree>
    <p:extLst>
      <p:ext uri="{BB962C8B-B14F-4D97-AF65-F5344CB8AC3E}">
        <p14:creationId xmlns:p14="http://schemas.microsoft.com/office/powerpoint/2010/main" val="2714867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Drones">
            <a:extLst>
              <a:ext uri="{FF2B5EF4-FFF2-40B4-BE49-F238E27FC236}">
                <a16:creationId xmlns:a16="http://schemas.microsoft.com/office/drawing/2014/main" id="{3DB0B5BB-889E-4152-A1AE-5C1AB2D20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259" y="618518"/>
            <a:ext cx="3927261" cy="2618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2" name="Title 1">
            <a:extLst>
              <a:ext uri="{FF2B5EF4-FFF2-40B4-BE49-F238E27FC236}">
                <a16:creationId xmlns:a16="http://schemas.microsoft.com/office/drawing/2014/main" id="{EC52D11C-8ABC-4C11-86E1-72EDFD373EB8}"/>
              </a:ext>
            </a:extLst>
          </p:cNvPr>
          <p:cNvSpPr>
            <a:spLocks noGrp="1"/>
          </p:cNvSpPr>
          <p:nvPr>
            <p:ph type="title"/>
          </p:nvPr>
        </p:nvSpPr>
        <p:spPr/>
        <p:txBody>
          <a:bodyPr/>
          <a:lstStyle/>
          <a:p>
            <a:r>
              <a:rPr lang="en-US" dirty="0"/>
              <a:t>Drones</a:t>
            </a:r>
          </a:p>
        </p:txBody>
      </p:sp>
      <p:pic>
        <p:nvPicPr>
          <p:cNvPr id="8" name="Content Placeholder 7">
            <a:extLst>
              <a:ext uri="{FF2B5EF4-FFF2-40B4-BE49-F238E27FC236}">
                <a16:creationId xmlns:a16="http://schemas.microsoft.com/office/drawing/2014/main" id="{E0521D0C-E995-4691-ADA9-E27B4C833FFF}"/>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69206" y="2816696"/>
            <a:ext cx="4767321" cy="3178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Image result for Drones">
            <a:extLst>
              <a:ext uri="{FF2B5EF4-FFF2-40B4-BE49-F238E27FC236}">
                <a16:creationId xmlns:a16="http://schemas.microsoft.com/office/drawing/2014/main" id="{DAD08DB4-CFB2-4B5B-B9D8-C3920022A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304" y="1357803"/>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124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F827-A815-4F8E-B1FE-8DB231282E85}"/>
              </a:ext>
            </a:extLst>
          </p:cNvPr>
          <p:cNvSpPr>
            <a:spLocks noGrp="1"/>
          </p:cNvSpPr>
          <p:nvPr>
            <p:ph type="title"/>
          </p:nvPr>
        </p:nvSpPr>
        <p:spPr/>
        <p:txBody>
          <a:bodyPr/>
          <a:lstStyle/>
          <a:p>
            <a:r>
              <a:rPr lang="en-US" dirty="0"/>
              <a:t>Internet of Things (IOT)</a:t>
            </a:r>
          </a:p>
        </p:txBody>
      </p:sp>
      <p:pic>
        <p:nvPicPr>
          <p:cNvPr id="5" name="Content Placeholder 4">
            <a:extLst>
              <a:ext uri="{FF2B5EF4-FFF2-40B4-BE49-F238E27FC236}">
                <a16:creationId xmlns:a16="http://schemas.microsoft.com/office/drawing/2014/main" id="{749DA621-C56F-4F9E-8BE7-70D1B47F5D4D}"/>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29793" y="2249488"/>
            <a:ext cx="5729240" cy="35417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87112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9306-23E6-4ADE-8BD1-A687355E7AD9}"/>
              </a:ext>
            </a:extLst>
          </p:cNvPr>
          <p:cNvSpPr>
            <a:spLocks noGrp="1"/>
          </p:cNvSpPr>
          <p:nvPr>
            <p:ph type="title"/>
          </p:nvPr>
        </p:nvSpPr>
        <p:spPr/>
        <p:txBody>
          <a:bodyPr/>
          <a:lstStyle/>
          <a:p>
            <a:r>
              <a:rPr lang="en-US" dirty="0"/>
              <a:t>Artificial Intelligence/Machine Learning</a:t>
            </a:r>
          </a:p>
        </p:txBody>
      </p:sp>
      <p:pic>
        <p:nvPicPr>
          <p:cNvPr id="5" name="Content Placeholder 4">
            <a:extLst>
              <a:ext uri="{FF2B5EF4-FFF2-40B4-BE49-F238E27FC236}">
                <a16:creationId xmlns:a16="http://schemas.microsoft.com/office/drawing/2014/main" id="{73B67B79-7BC2-445A-B251-D7818E0603A2}"/>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87175" y="2097088"/>
            <a:ext cx="4718971" cy="35417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4F8C252F-39CC-40A1-B7E6-AAA65C6B55B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771480">
            <a:off x="6895005" y="2099756"/>
            <a:ext cx="4564780" cy="36110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3418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D448-79E3-42FF-9BF1-3A62F52C4DF5}"/>
              </a:ext>
            </a:extLst>
          </p:cNvPr>
          <p:cNvSpPr>
            <a:spLocks noGrp="1"/>
          </p:cNvSpPr>
          <p:nvPr>
            <p:ph type="title"/>
          </p:nvPr>
        </p:nvSpPr>
        <p:spPr/>
        <p:txBody>
          <a:bodyPr/>
          <a:lstStyle/>
          <a:p>
            <a:r>
              <a:rPr lang="en-US" dirty="0"/>
              <a:t>Automotive</a:t>
            </a:r>
          </a:p>
        </p:txBody>
      </p:sp>
      <p:pic>
        <p:nvPicPr>
          <p:cNvPr id="7" name="Content Placeholder 6">
            <a:extLst>
              <a:ext uri="{FF2B5EF4-FFF2-40B4-BE49-F238E27FC236}">
                <a16:creationId xmlns:a16="http://schemas.microsoft.com/office/drawing/2014/main" id="{D52FD9C3-8407-416C-875B-9FCBDA4B778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39187" y="575236"/>
            <a:ext cx="4762500" cy="16287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220" name="Picture 4" descr="Image result for automotive technology 2020">
            <a:extLst>
              <a:ext uri="{FF2B5EF4-FFF2-40B4-BE49-F238E27FC236}">
                <a16:creationId xmlns:a16="http://schemas.microsoft.com/office/drawing/2014/main" id="{F871CE7B-5156-499F-83A0-7BF6B698C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3" y="2803150"/>
            <a:ext cx="5810250" cy="32575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pic>
        <p:nvPicPr>
          <p:cNvPr id="9222" name="Picture 6" descr="Image result for driverless car">
            <a:extLst>
              <a:ext uri="{FF2B5EF4-FFF2-40B4-BE49-F238E27FC236}">
                <a16:creationId xmlns:a16="http://schemas.microsoft.com/office/drawing/2014/main" id="{C4EF0D8B-E132-4A0C-B586-DEF5766FF0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3933" y="3033982"/>
            <a:ext cx="3962801" cy="26431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p:spPr>
      </p:pic>
    </p:spTree>
    <p:extLst>
      <p:ext uri="{BB962C8B-B14F-4D97-AF65-F5344CB8AC3E}">
        <p14:creationId xmlns:p14="http://schemas.microsoft.com/office/powerpoint/2010/main" val="129690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 result for oculus rift">
            <a:extLst>
              <a:ext uri="{FF2B5EF4-FFF2-40B4-BE49-F238E27FC236}">
                <a16:creationId xmlns:a16="http://schemas.microsoft.com/office/drawing/2014/main" id="{FF01F1EB-AC5C-4D9B-9C3F-DAD334C9E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014"/>
          <a:stretch/>
        </p:blipFill>
        <p:spPr bwMode="auto">
          <a:xfrm>
            <a:off x="1512659" y="4213412"/>
            <a:ext cx="3290240" cy="23138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2" name="Title 1">
            <a:extLst>
              <a:ext uri="{FF2B5EF4-FFF2-40B4-BE49-F238E27FC236}">
                <a16:creationId xmlns:a16="http://schemas.microsoft.com/office/drawing/2014/main" id="{F60430C4-7680-45E7-8796-31834D60DD51}"/>
              </a:ext>
            </a:extLst>
          </p:cNvPr>
          <p:cNvSpPr>
            <a:spLocks noGrp="1"/>
          </p:cNvSpPr>
          <p:nvPr>
            <p:ph type="title"/>
          </p:nvPr>
        </p:nvSpPr>
        <p:spPr/>
        <p:txBody>
          <a:bodyPr/>
          <a:lstStyle/>
          <a:p>
            <a:r>
              <a:rPr lang="en-US" dirty="0"/>
              <a:t>Virtual/Augmented Reality</a:t>
            </a:r>
          </a:p>
        </p:txBody>
      </p:sp>
      <p:pic>
        <p:nvPicPr>
          <p:cNvPr id="10242" name="Picture 2" descr="Image result for Virtual reality 2020">
            <a:extLst>
              <a:ext uri="{FF2B5EF4-FFF2-40B4-BE49-F238E27FC236}">
                <a16:creationId xmlns:a16="http://schemas.microsoft.com/office/drawing/2014/main" id="{98A52B40-6A5E-4AF5-9AA3-8F32F0462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885" y="2097088"/>
            <a:ext cx="5955309" cy="3090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8" name="Picture 8" descr="Image result for hololens">
            <a:extLst>
              <a:ext uri="{FF2B5EF4-FFF2-40B4-BE49-F238E27FC236}">
                <a16:creationId xmlns:a16="http://schemas.microsoft.com/office/drawing/2014/main" id="{F55119A5-64D7-48BA-A84D-E3BF13853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914" y="1776111"/>
            <a:ext cx="2761470" cy="275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70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1E5B-4375-40A6-BAF4-95FE1DB4B40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2FC1826-4527-41F3-88A8-3E2967B758C6}"/>
              </a:ext>
            </a:extLst>
          </p:cNvPr>
          <p:cNvSpPr>
            <a:spLocks noGrp="1"/>
          </p:cNvSpPr>
          <p:nvPr>
            <p:ph idx="1"/>
          </p:nvPr>
        </p:nvSpPr>
        <p:spPr/>
        <p:txBody>
          <a:bodyPr/>
          <a:lstStyle/>
          <a:p>
            <a:r>
              <a:rPr lang="en-US" dirty="0"/>
              <a:t>Bitcoin</a:t>
            </a:r>
          </a:p>
          <a:p>
            <a:r>
              <a:rPr lang="en-US" dirty="0"/>
              <a:t>$1000 computer = same processing power as human brain</a:t>
            </a:r>
          </a:p>
        </p:txBody>
      </p:sp>
    </p:spTree>
    <p:extLst>
      <p:ext uri="{BB962C8B-B14F-4D97-AF65-F5344CB8AC3E}">
        <p14:creationId xmlns:p14="http://schemas.microsoft.com/office/powerpoint/2010/main" val="385878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924B-890D-4404-9E09-1864660E6A63}"/>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DBA0C913-76C8-4A60-BD7E-85A0E898A0EE}"/>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23557" y="2249488"/>
            <a:ext cx="354171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92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6E23-9E97-4A53-964F-661741ED762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36AE69C-D379-4CDF-B093-66BB88B07183}"/>
              </a:ext>
            </a:extLst>
          </p:cNvPr>
          <p:cNvSpPr>
            <a:spLocks noGrp="1"/>
          </p:cNvSpPr>
          <p:nvPr>
            <p:ph idx="1"/>
          </p:nvPr>
        </p:nvSpPr>
        <p:spPr/>
        <p:txBody>
          <a:bodyPr>
            <a:normAutofit fontScale="92500" lnSpcReduction="10000"/>
          </a:bodyPr>
          <a:lstStyle/>
          <a:p>
            <a:r>
              <a:rPr lang="en-US" sz="2800" dirty="0"/>
              <a:t>Information Source</a:t>
            </a:r>
          </a:p>
          <a:p>
            <a:r>
              <a:rPr lang="en-US" sz="2800" dirty="0"/>
              <a:t>Mobile</a:t>
            </a:r>
          </a:p>
          <a:p>
            <a:r>
              <a:rPr lang="en-US" sz="2800" dirty="0"/>
              <a:t>Other Technology</a:t>
            </a:r>
          </a:p>
          <a:p>
            <a:r>
              <a:rPr lang="en-US" sz="2800" dirty="0"/>
              <a:t>Demonstration</a:t>
            </a:r>
          </a:p>
          <a:p>
            <a:pPr lvl="1"/>
            <a:r>
              <a:rPr lang="en-US" sz="2400" dirty="0"/>
              <a:t>Oculus</a:t>
            </a:r>
          </a:p>
          <a:p>
            <a:pPr lvl="1"/>
            <a:r>
              <a:rPr lang="en-US" sz="2400" dirty="0"/>
              <a:t>HoloLens</a:t>
            </a:r>
          </a:p>
          <a:p>
            <a:pPr lvl="1"/>
            <a:r>
              <a:rPr lang="en-US" sz="2400" dirty="0"/>
              <a:t>Drone</a:t>
            </a:r>
          </a:p>
        </p:txBody>
      </p:sp>
      <p:pic>
        <p:nvPicPr>
          <p:cNvPr id="5" name="Picture 4">
            <a:extLst>
              <a:ext uri="{FF2B5EF4-FFF2-40B4-BE49-F238E27FC236}">
                <a16:creationId xmlns:a16="http://schemas.microsoft.com/office/drawing/2014/main" id="{E2433D17-883A-4FCC-896C-F0DFD47D947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900176" y="2093269"/>
            <a:ext cx="3152775" cy="3467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38736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1122F-EEE7-44FB-ADE6-062CF2A78BB2}"/>
              </a:ext>
            </a:extLst>
          </p:cNvPr>
          <p:cNvSpPr>
            <a:spLocks noGrp="1"/>
          </p:cNvSpPr>
          <p:nvPr>
            <p:ph type="title"/>
          </p:nvPr>
        </p:nvSpPr>
        <p:spPr/>
        <p:txBody>
          <a:bodyPr/>
          <a:lstStyle/>
          <a:p>
            <a:r>
              <a:rPr lang="en-US" dirty="0"/>
              <a:t>Information Source</a:t>
            </a:r>
          </a:p>
        </p:txBody>
      </p:sp>
      <p:sp>
        <p:nvSpPr>
          <p:cNvPr id="3" name="Content Placeholder 2">
            <a:extLst>
              <a:ext uri="{FF2B5EF4-FFF2-40B4-BE49-F238E27FC236}">
                <a16:creationId xmlns:a16="http://schemas.microsoft.com/office/drawing/2014/main" id="{9C8A645D-A732-4652-B953-90BF75853E0C}"/>
              </a:ext>
            </a:extLst>
          </p:cNvPr>
          <p:cNvSpPr>
            <a:spLocks noGrp="1"/>
          </p:cNvSpPr>
          <p:nvPr>
            <p:ph idx="1"/>
          </p:nvPr>
        </p:nvSpPr>
        <p:spPr/>
        <p:txBody>
          <a:bodyPr/>
          <a:lstStyle/>
          <a:p>
            <a:r>
              <a:rPr lang="en-US" dirty="0"/>
              <a:t>Experts: Gartner – MIT</a:t>
            </a:r>
          </a:p>
          <a:p>
            <a:r>
              <a:rPr lang="en-US" dirty="0"/>
              <a:t>Patents</a:t>
            </a:r>
          </a:p>
          <a:p>
            <a:r>
              <a:rPr lang="en-US" dirty="0"/>
              <a:t>Tech Manufacturing</a:t>
            </a:r>
          </a:p>
          <a:p>
            <a:r>
              <a:rPr lang="en-US" dirty="0"/>
              <a:t>Moore’s Law</a:t>
            </a:r>
          </a:p>
          <a:p>
            <a:r>
              <a:rPr lang="en-US" dirty="0"/>
              <a:t>Market Trends</a:t>
            </a:r>
          </a:p>
          <a:p>
            <a:endParaRPr lang="en-US" dirty="0"/>
          </a:p>
        </p:txBody>
      </p:sp>
    </p:spTree>
    <p:extLst>
      <p:ext uri="{BB962C8B-B14F-4D97-AF65-F5344CB8AC3E}">
        <p14:creationId xmlns:p14="http://schemas.microsoft.com/office/powerpoint/2010/main" val="31114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8C2-EAC1-445B-AAA9-ECDACD160639}"/>
              </a:ext>
            </a:extLst>
          </p:cNvPr>
          <p:cNvSpPr>
            <a:spLocks noGrp="1"/>
          </p:cNvSpPr>
          <p:nvPr>
            <p:ph type="title"/>
          </p:nvPr>
        </p:nvSpPr>
        <p:spPr/>
        <p:txBody>
          <a:bodyPr/>
          <a:lstStyle/>
          <a:p>
            <a:r>
              <a:rPr lang="en-US" dirty="0"/>
              <a:t>Mobile</a:t>
            </a:r>
          </a:p>
        </p:txBody>
      </p:sp>
      <p:sp>
        <p:nvSpPr>
          <p:cNvPr id="5" name="Content Placeholder 4">
            <a:extLst>
              <a:ext uri="{FF2B5EF4-FFF2-40B4-BE49-F238E27FC236}">
                <a16:creationId xmlns:a16="http://schemas.microsoft.com/office/drawing/2014/main" id="{C02B5F4B-028F-4E30-BD7A-965D46CFD8E0}"/>
              </a:ext>
            </a:extLst>
          </p:cNvPr>
          <p:cNvSpPr>
            <a:spLocks noGrp="1"/>
          </p:cNvSpPr>
          <p:nvPr>
            <p:ph idx="1"/>
          </p:nvPr>
        </p:nvSpPr>
        <p:spPr/>
        <p:txBody>
          <a:bodyPr>
            <a:normAutofit lnSpcReduction="10000"/>
          </a:bodyPr>
          <a:lstStyle/>
          <a:p>
            <a:r>
              <a:rPr lang="en-US" sz="2600" dirty="0"/>
              <a:t>Flexible</a:t>
            </a:r>
          </a:p>
          <a:p>
            <a:r>
              <a:rPr lang="en-US" sz="2600" dirty="0"/>
              <a:t>Wearable</a:t>
            </a:r>
          </a:p>
          <a:p>
            <a:r>
              <a:rPr lang="en-US" sz="2600" dirty="0"/>
              <a:t>Payments</a:t>
            </a:r>
          </a:p>
          <a:p>
            <a:r>
              <a:rPr lang="en-US" sz="2600" dirty="0"/>
              <a:t>5G Networks</a:t>
            </a:r>
          </a:p>
          <a:p>
            <a:r>
              <a:rPr lang="en-US" sz="2600" dirty="0"/>
              <a:t>Translation</a:t>
            </a:r>
          </a:p>
          <a:p>
            <a:r>
              <a:rPr lang="en-US" sz="2600" dirty="0"/>
              <a:t>Batteries</a:t>
            </a:r>
            <a:endParaRPr lang="en-US" dirty="0"/>
          </a:p>
          <a:p>
            <a:endParaRPr lang="en-US" dirty="0"/>
          </a:p>
          <a:p>
            <a:endParaRPr lang="en-US" dirty="0"/>
          </a:p>
        </p:txBody>
      </p:sp>
      <p:pic>
        <p:nvPicPr>
          <p:cNvPr id="5122" name="Picture 2" descr="Image result for mobile">
            <a:extLst>
              <a:ext uri="{FF2B5EF4-FFF2-40B4-BE49-F238E27FC236}">
                <a16:creationId xmlns:a16="http://schemas.microsoft.com/office/drawing/2014/main" id="{3F97A5D8-B184-4D09-A905-2912D2C0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773" y="2168804"/>
            <a:ext cx="7165638" cy="34105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203431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26DD-9C47-4FFA-8555-10C312D6B474}"/>
              </a:ext>
            </a:extLst>
          </p:cNvPr>
          <p:cNvSpPr>
            <a:spLocks noGrp="1"/>
          </p:cNvSpPr>
          <p:nvPr>
            <p:ph type="title"/>
          </p:nvPr>
        </p:nvSpPr>
        <p:spPr>
          <a:xfrm>
            <a:off x="1141413" y="618518"/>
            <a:ext cx="9905998" cy="1478570"/>
          </a:xfrm>
        </p:spPr>
        <p:txBody>
          <a:bodyPr/>
          <a:lstStyle/>
          <a:p>
            <a:r>
              <a:rPr lang="en-US" dirty="0"/>
              <a:t>Mobile - Flexible</a:t>
            </a:r>
          </a:p>
        </p:txBody>
      </p:sp>
      <p:pic>
        <p:nvPicPr>
          <p:cNvPr id="1026" name="Picture 2" descr="https://www.oled-info.com/files/lg-chem-truly-flexible-oled-prototypes-2-img_assist-306x203.jpg">
            <a:extLst>
              <a:ext uri="{FF2B5EF4-FFF2-40B4-BE49-F238E27FC236}">
                <a16:creationId xmlns:a16="http://schemas.microsoft.com/office/drawing/2014/main" id="{43FE5A30-D772-4068-85B8-0BAE076BB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919" y="1794855"/>
            <a:ext cx="2914650" cy="19335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32" name="Picture 8" descr="Related image">
            <a:extLst>
              <a:ext uri="{FF2B5EF4-FFF2-40B4-BE49-F238E27FC236}">
                <a16:creationId xmlns:a16="http://schemas.microsoft.com/office/drawing/2014/main" id="{EE9654DC-0BBA-43FD-B85F-8A769FF40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14" r="-1"/>
          <a:stretch/>
        </p:blipFill>
        <p:spPr bwMode="auto">
          <a:xfrm>
            <a:off x="7585588" y="618518"/>
            <a:ext cx="3445340" cy="4286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pic>
        <p:nvPicPr>
          <p:cNvPr id="1036" name="Picture 12" descr="Image result for Flexible phone">
            <a:extLst>
              <a:ext uri="{FF2B5EF4-FFF2-40B4-BE49-F238E27FC236}">
                <a16:creationId xmlns:a16="http://schemas.microsoft.com/office/drawing/2014/main" id="{6FEAF6AF-373F-4516-B855-B0FF19C59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717" y="4264259"/>
            <a:ext cx="3980329" cy="22389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230847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E28E-85B9-4BDA-ABF7-66BC1143010A}"/>
              </a:ext>
            </a:extLst>
          </p:cNvPr>
          <p:cNvSpPr>
            <a:spLocks noGrp="1"/>
          </p:cNvSpPr>
          <p:nvPr>
            <p:ph type="title"/>
          </p:nvPr>
        </p:nvSpPr>
        <p:spPr/>
        <p:txBody>
          <a:bodyPr/>
          <a:lstStyle/>
          <a:p>
            <a:r>
              <a:rPr lang="en-US" dirty="0"/>
              <a:t>Mobile - Wearables</a:t>
            </a:r>
          </a:p>
        </p:txBody>
      </p:sp>
      <p:pic>
        <p:nvPicPr>
          <p:cNvPr id="2052" name="Picture 4" descr="Image result for fitbit">
            <a:extLst>
              <a:ext uri="{FF2B5EF4-FFF2-40B4-BE49-F238E27FC236}">
                <a16:creationId xmlns:a16="http://schemas.microsoft.com/office/drawing/2014/main" id="{B3195D43-B78F-41B8-8F3C-0DC1CADB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486" y="1870265"/>
            <a:ext cx="16383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earable technology medical">
            <a:extLst>
              <a:ext uri="{FF2B5EF4-FFF2-40B4-BE49-F238E27FC236}">
                <a16:creationId xmlns:a16="http://schemas.microsoft.com/office/drawing/2014/main" id="{75F5EFC9-E483-4A32-BE29-6B2AF9C54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695" y="4250755"/>
            <a:ext cx="2367582" cy="15525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64" name="Picture 16" descr="Image result for wearable technology medical">
            <a:extLst>
              <a:ext uri="{FF2B5EF4-FFF2-40B4-BE49-F238E27FC236}">
                <a16:creationId xmlns:a16="http://schemas.microsoft.com/office/drawing/2014/main" id="{8E2E012A-8007-44A7-8136-72720A680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5625" y="3948521"/>
            <a:ext cx="4164507" cy="23425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0" name="Picture 32" descr="Image result for wearable tech hearables">
            <a:extLst>
              <a:ext uri="{FF2B5EF4-FFF2-40B4-BE49-F238E27FC236}">
                <a16:creationId xmlns:a16="http://schemas.microsoft.com/office/drawing/2014/main" id="{4F57D45D-D1E8-4AAB-8C49-3506DFCA6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043" y="4951672"/>
            <a:ext cx="2379304" cy="13393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2" name="Picture 34" descr="Image result for wearable tech eyewear">
            <a:extLst>
              <a:ext uri="{FF2B5EF4-FFF2-40B4-BE49-F238E27FC236}">
                <a16:creationId xmlns:a16="http://schemas.microsoft.com/office/drawing/2014/main" id="{00FA2BB1-115E-431C-8D5D-7C7693E03D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0290" y="1601564"/>
            <a:ext cx="3819289" cy="15723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4" name="Picture 36" descr="Image result for wearable tech jewelry">
            <a:extLst>
              <a:ext uri="{FF2B5EF4-FFF2-40B4-BE49-F238E27FC236}">
                <a16:creationId xmlns:a16="http://schemas.microsoft.com/office/drawing/2014/main" id="{C17B9362-B298-4615-AA82-3F7AB313D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36" y="2453749"/>
            <a:ext cx="3879477" cy="157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95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D848-68E2-4B61-846A-D0A59C3A3424}"/>
              </a:ext>
            </a:extLst>
          </p:cNvPr>
          <p:cNvSpPr>
            <a:spLocks noGrp="1"/>
          </p:cNvSpPr>
          <p:nvPr>
            <p:ph type="title"/>
          </p:nvPr>
        </p:nvSpPr>
        <p:spPr/>
        <p:txBody>
          <a:bodyPr/>
          <a:lstStyle/>
          <a:p>
            <a:r>
              <a:rPr lang="en-US" dirty="0"/>
              <a:t>Mobile - Payments</a:t>
            </a:r>
          </a:p>
        </p:txBody>
      </p:sp>
      <p:pic>
        <p:nvPicPr>
          <p:cNvPr id="4098" name="Picture 2" descr="Image result for Mobile Payment">
            <a:extLst>
              <a:ext uri="{FF2B5EF4-FFF2-40B4-BE49-F238E27FC236}">
                <a16:creationId xmlns:a16="http://schemas.microsoft.com/office/drawing/2014/main" id="{D786BFE4-3760-4E29-AB2A-EDE9A80A5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849" y="2097088"/>
            <a:ext cx="3992845"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4104" name="Picture 8" descr="Image result for Mobile Payment">
            <a:extLst>
              <a:ext uri="{FF2B5EF4-FFF2-40B4-BE49-F238E27FC236}">
                <a16:creationId xmlns:a16="http://schemas.microsoft.com/office/drawing/2014/main" id="{B84B2B6C-180B-4610-B268-F256ED325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352" y="2097088"/>
            <a:ext cx="4538098"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4276210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9C5F-B623-4E24-9507-DBA8C188759E}"/>
              </a:ext>
            </a:extLst>
          </p:cNvPr>
          <p:cNvSpPr>
            <a:spLocks noGrp="1"/>
          </p:cNvSpPr>
          <p:nvPr>
            <p:ph type="title"/>
          </p:nvPr>
        </p:nvSpPr>
        <p:spPr/>
        <p:txBody>
          <a:bodyPr/>
          <a:lstStyle/>
          <a:p>
            <a:r>
              <a:rPr lang="en-US" dirty="0"/>
              <a:t>Mobile – 5g</a:t>
            </a:r>
          </a:p>
        </p:txBody>
      </p:sp>
      <p:pic>
        <p:nvPicPr>
          <p:cNvPr id="3076" name="Picture 4" descr="Image result for 5G">
            <a:extLst>
              <a:ext uri="{FF2B5EF4-FFF2-40B4-BE49-F238E27FC236}">
                <a16:creationId xmlns:a16="http://schemas.microsoft.com/office/drawing/2014/main" id="{771EF43C-DB04-4D0E-B499-CE3028FDB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781" y="1022997"/>
            <a:ext cx="3491267" cy="19638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Image result for 5G">
            <a:extLst>
              <a:ext uri="{FF2B5EF4-FFF2-40B4-BE49-F238E27FC236}">
                <a16:creationId xmlns:a16="http://schemas.microsoft.com/office/drawing/2014/main" id="{DABF7B1C-8E6F-4D3F-BF32-4B32FB781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625" y="618518"/>
            <a:ext cx="1175964" cy="11759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Image result for 5G">
            <a:extLst>
              <a:ext uri="{FF2B5EF4-FFF2-40B4-BE49-F238E27FC236}">
                <a16:creationId xmlns:a16="http://schemas.microsoft.com/office/drawing/2014/main" id="{F2B178C2-83CD-4516-BD4D-C3121943C5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055" y="2334508"/>
            <a:ext cx="5863306" cy="34528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2" name="Picture 10" descr="Image result for 5G">
            <a:extLst>
              <a:ext uri="{FF2B5EF4-FFF2-40B4-BE49-F238E27FC236}">
                <a16:creationId xmlns:a16="http://schemas.microsoft.com/office/drawing/2014/main" id="{BB5B4584-FECF-455E-98CD-53F8F408D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2157" y="3553853"/>
            <a:ext cx="2515254" cy="25152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8392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E375-45E5-46DA-ADEC-AD64B4DFEE01}"/>
              </a:ext>
            </a:extLst>
          </p:cNvPr>
          <p:cNvSpPr>
            <a:spLocks noGrp="1"/>
          </p:cNvSpPr>
          <p:nvPr>
            <p:ph type="title"/>
          </p:nvPr>
        </p:nvSpPr>
        <p:spPr/>
        <p:txBody>
          <a:bodyPr/>
          <a:lstStyle/>
          <a:p>
            <a:r>
              <a:rPr lang="en-US" dirty="0"/>
              <a:t>Mobile - Translation</a:t>
            </a:r>
          </a:p>
        </p:txBody>
      </p:sp>
      <p:pic>
        <p:nvPicPr>
          <p:cNvPr id="6146" name="Picture 2" descr="Image result for mobile translation 2020">
            <a:extLst>
              <a:ext uri="{FF2B5EF4-FFF2-40B4-BE49-F238E27FC236}">
                <a16:creationId xmlns:a16="http://schemas.microsoft.com/office/drawing/2014/main" id="{8BFB0A21-DAA5-44B5-AA32-42103708CF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8622" y="2097088"/>
            <a:ext cx="3219738"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Picture 4" descr="Image result for mobile translation 2020">
            <a:extLst>
              <a:ext uri="{FF2B5EF4-FFF2-40B4-BE49-F238E27FC236}">
                <a16:creationId xmlns:a16="http://schemas.microsoft.com/office/drawing/2014/main" id="{13F14274-9A41-4A48-AC98-2555B2B60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33" y="2097088"/>
            <a:ext cx="5243232" cy="35885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5598385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1788</TotalTime>
  <Words>2459</Words>
  <Application>Microsoft Office PowerPoint</Application>
  <PresentationFormat>Widescreen</PresentationFormat>
  <Paragraphs>280</Paragraphs>
  <Slides>18</Slides>
  <Notes>18</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Trebuchet MS</vt:lpstr>
      <vt:lpstr>Tw Cen MT</vt:lpstr>
      <vt:lpstr>Circuit</vt:lpstr>
      <vt:lpstr>Devices of the Future</vt:lpstr>
      <vt:lpstr>Agenda</vt:lpstr>
      <vt:lpstr>Information Source</vt:lpstr>
      <vt:lpstr>Mobile</vt:lpstr>
      <vt:lpstr>Mobile - Flexible</vt:lpstr>
      <vt:lpstr>Mobile - Wearables</vt:lpstr>
      <vt:lpstr>Mobile - Payments</vt:lpstr>
      <vt:lpstr>Mobile – 5g</vt:lpstr>
      <vt:lpstr>Mobile - Translation</vt:lpstr>
      <vt:lpstr>Mobile - Batteries</vt:lpstr>
      <vt:lpstr>Other devices/Tech</vt:lpstr>
      <vt:lpstr>Drones</vt:lpstr>
      <vt:lpstr>Internet of Things (IOT)</vt:lpstr>
      <vt:lpstr>Artificial Intelligence/Machine Learning</vt:lpstr>
      <vt:lpstr>Automotive</vt:lpstr>
      <vt:lpstr>Virtual/Augmented Reality</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Devices of the Future</dc:title>
  <dc:creator>Mike</dc:creator>
  <cp:lastModifiedBy>Mike</cp:lastModifiedBy>
  <cp:revision>41</cp:revision>
  <cp:lastPrinted>2017-08-17T15:26:49Z</cp:lastPrinted>
  <dcterms:created xsi:type="dcterms:W3CDTF">2017-08-15T21:04:07Z</dcterms:created>
  <dcterms:modified xsi:type="dcterms:W3CDTF">2017-08-17T15:53:02Z</dcterms:modified>
</cp:coreProperties>
</file>